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4" r:id="rId9"/>
    <p:sldId id="263" r:id="rId10"/>
  </p:sldIdLst>
  <p:sldSz cx="18300700" cy="10299700"/>
  <p:notesSz cx="18300700" cy="10299700"/>
  <p:defaultTextStyle>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33" d="100"/>
          <a:sy n="33" d="100"/>
        </p:scale>
        <p:origin x="96" y="83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jpeg>
</file>

<file path=ppt/media/image18.jpe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2552" y="3192907"/>
            <a:ext cx="15555595" cy="2162937"/>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5105" y="5767832"/>
            <a:ext cx="12810490" cy="257492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8/8/2024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550" b="0" i="0">
                <a:solidFill>
                  <a:srgbClr val="F1DD94"/>
                </a:solidFill>
                <a:latin typeface="Cambria"/>
                <a:cs typeface="Cambria"/>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8/8/2024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550" b="0" i="0">
                <a:solidFill>
                  <a:srgbClr val="F1DD94"/>
                </a:solidFill>
                <a:latin typeface="Cambria"/>
                <a:cs typeface="Cambria"/>
              </a:defRPr>
            </a:lvl1pPr>
          </a:lstStyle>
          <a:p>
            <a:endParaRPr/>
          </a:p>
        </p:txBody>
      </p:sp>
      <p:sp>
        <p:nvSpPr>
          <p:cNvPr id="3" name="Holder 3"/>
          <p:cNvSpPr>
            <a:spLocks noGrp="1"/>
          </p:cNvSpPr>
          <p:nvPr>
            <p:ph sz="half" idx="2"/>
          </p:nvPr>
        </p:nvSpPr>
        <p:spPr>
          <a:xfrm>
            <a:off x="915035" y="2368931"/>
            <a:ext cx="7960804"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24860" y="2368931"/>
            <a:ext cx="7960804" cy="679780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8/8/2024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550" b="0" i="0">
                <a:solidFill>
                  <a:srgbClr val="F1DD94"/>
                </a:solidFill>
                <a:latin typeface="Cambria"/>
                <a:cs typeface="Cambri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8/8/2024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8/8/2024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0" y="0"/>
            <a:ext cx="18288000" cy="10287000"/>
          </a:xfrm>
          <a:prstGeom prst="rect">
            <a:avLst/>
          </a:prstGeom>
        </p:spPr>
      </p:pic>
      <p:sp>
        <p:nvSpPr>
          <p:cNvPr id="2" name="Holder 2"/>
          <p:cNvSpPr>
            <a:spLocks noGrp="1"/>
          </p:cNvSpPr>
          <p:nvPr>
            <p:ph type="title"/>
          </p:nvPr>
        </p:nvSpPr>
        <p:spPr>
          <a:xfrm>
            <a:off x="1285194" y="2817774"/>
            <a:ext cx="15730310" cy="720089"/>
          </a:xfrm>
          <a:prstGeom prst="rect">
            <a:avLst/>
          </a:prstGeom>
        </p:spPr>
        <p:txBody>
          <a:bodyPr wrap="square" lIns="0" tIns="0" rIns="0" bIns="0">
            <a:spAutoFit/>
          </a:bodyPr>
          <a:lstStyle>
            <a:lvl1pPr>
              <a:defRPr sz="4550" b="0" i="0">
                <a:solidFill>
                  <a:srgbClr val="F1DD94"/>
                </a:solidFill>
                <a:latin typeface="Cambria"/>
                <a:cs typeface="Cambria"/>
              </a:defRPr>
            </a:lvl1pPr>
          </a:lstStyle>
          <a:p>
            <a:endParaRPr/>
          </a:p>
        </p:txBody>
      </p:sp>
      <p:sp>
        <p:nvSpPr>
          <p:cNvPr id="3" name="Holder 3"/>
          <p:cNvSpPr>
            <a:spLocks noGrp="1"/>
          </p:cNvSpPr>
          <p:nvPr>
            <p:ph type="body" idx="1"/>
          </p:nvPr>
        </p:nvSpPr>
        <p:spPr>
          <a:xfrm>
            <a:off x="915035" y="2368931"/>
            <a:ext cx="16470630"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222238" y="9578721"/>
            <a:ext cx="5856224" cy="51498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5035" y="9578721"/>
            <a:ext cx="4209161" cy="51498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8/8/2024</a:t>
            </a:fld>
            <a:endParaRPr lang="en-US"/>
          </a:p>
        </p:txBody>
      </p:sp>
      <p:sp>
        <p:nvSpPr>
          <p:cNvPr id="6" name="Holder 6"/>
          <p:cNvSpPr>
            <a:spLocks noGrp="1"/>
          </p:cNvSpPr>
          <p:nvPr>
            <p:ph type="sldNum" sz="quarter" idx="7"/>
          </p:nvPr>
        </p:nvSpPr>
        <p:spPr>
          <a:xfrm>
            <a:off x="13176505" y="9578721"/>
            <a:ext cx="4209161" cy="51498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9.jpe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12.jpe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18.jpe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6502398"/>
            <a:ext cx="3501859" cy="3784600"/>
          </a:xfrm>
          <a:prstGeom prst="rect">
            <a:avLst/>
          </a:prstGeom>
        </p:spPr>
      </p:pic>
      <p:pic>
        <p:nvPicPr>
          <p:cNvPr id="3" name="object 3"/>
          <p:cNvPicPr/>
          <p:nvPr/>
        </p:nvPicPr>
        <p:blipFill>
          <a:blip r:embed="rId3" cstate="print"/>
          <a:stretch>
            <a:fillRect/>
          </a:stretch>
        </p:blipFill>
        <p:spPr>
          <a:xfrm>
            <a:off x="14492478" y="438937"/>
            <a:ext cx="3795507" cy="3873500"/>
          </a:xfrm>
          <a:prstGeom prst="rect">
            <a:avLst/>
          </a:prstGeom>
        </p:spPr>
      </p:pic>
      <p:pic>
        <p:nvPicPr>
          <p:cNvPr id="4" name="object 4"/>
          <p:cNvPicPr/>
          <p:nvPr/>
        </p:nvPicPr>
        <p:blipFill>
          <a:blip r:embed="rId4" cstate="print"/>
          <a:stretch>
            <a:fillRect/>
          </a:stretch>
        </p:blipFill>
        <p:spPr>
          <a:xfrm>
            <a:off x="8532253" y="1335532"/>
            <a:ext cx="1229169" cy="958900"/>
          </a:xfrm>
          <a:prstGeom prst="rect">
            <a:avLst/>
          </a:prstGeom>
        </p:spPr>
      </p:pic>
      <p:sp>
        <p:nvSpPr>
          <p:cNvPr id="5" name="object 5"/>
          <p:cNvSpPr txBox="1">
            <a:spLocks noGrp="1"/>
          </p:cNvSpPr>
          <p:nvPr>
            <p:ph type="title"/>
          </p:nvPr>
        </p:nvSpPr>
        <p:spPr>
          <a:xfrm>
            <a:off x="3838955" y="2623045"/>
            <a:ext cx="11305540" cy="6290183"/>
          </a:xfrm>
          <a:prstGeom prst="rect">
            <a:avLst/>
          </a:prstGeom>
        </p:spPr>
        <p:txBody>
          <a:bodyPr vert="horz" wrap="square" lIns="0" tIns="184150" rIns="0" bIns="0" rtlCol="0">
            <a:spAutoFit/>
          </a:bodyPr>
          <a:lstStyle/>
          <a:p>
            <a:pPr marL="12700" marR="5080" algn="ctr">
              <a:lnSpc>
                <a:spcPts val="6750"/>
              </a:lnSpc>
              <a:spcBef>
                <a:spcPts val="1450"/>
              </a:spcBef>
            </a:pPr>
            <a:r>
              <a:rPr sz="6750" spc="245" dirty="0"/>
              <a:t>Uniting</a:t>
            </a:r>
            <a:r>
              <a:rPr sz="6750" spc="90" dirty="0"/>
              <a:t> </a:t>
            </a:r>
            <a:r>
              <a:rPr sz="6750" spc="650" dirty="0"/>
              <a:t>for</a:t>
            </a:r>
            <a:r>
              <a:rPr sz="6750" spc="90" dirty="0"/>
              <a:t> </a:t>
            </a:r>
            <a:r>
              <a:rPr sz="6750" spc="365" dirty="0"/>
              <a:t>P</a:t>
            </a:r>
            <a:r>
              <a:rPr sz="6750" spc="180" dirty="0"/>
              <a:t>r</a:t>
            </a:r>
            <a:r>
              <a:rPr sz="6750" spc="545" dirty="0"/>
              <a:t>og</a:t>
            </a:r>
            <a:r>
              <a:rPr sz="6750" spc="355" dirty="0"/>
              <a:t>r</a:t>
            </a:r>
            <a:r>
              <a:rPr sz="6750" spc="-325" dirty="0"/>
              <a:t>ess:</a:t>
            </a:r>
            <a:r>
              <a:rPr sz="6750" spc="90" dirty="0"/>
              <a:t> </a:t>
            </a:r>
            <a:r>
              <a:rPr sz="6750" spc="95" dirty="0"/>
              <a:t>ffioving </a:t>
            </a:r>
            <a:r>
              <a:rPr sz="6750" dirty="0"/>
              <a:t>Beyond</a:t>
            </a:r>
            <a:r>
              <a:rPr sz="6750" spc="90" dirty="0"/>
              <a:t> </a:t>
            </a:r>
            <a:r>
              <a:rPr sz="6750" spc="35" dirty="0"/>
              <a:t>T</a:t>
            </a:r>
            <a:r>
              <a:rPr sz="6750" spc="450" dirty="0"/>
              <a:t>ri</a:t>
            </a:r>
            <a:r>
              <a:rPr sz="6750" cap="small" spc="60" dirty="0"/>
              <a:t>b</a:t>
            </a:r>
            <a:r>
              <a:rPr sz="6750" spc="610" dirty="0"/>
              <a:t>al</a:t>
            </a:r>
            <a:r>
              <a:rPr sz="6750" spc="90" dirty="0"/>
              <a:t> </a:t>
            </a:r>
            <a:r>
              <a:rPr sz="6750" spc="-254" dirty="0"/>
              <a:t>P</a:t>
            </a:r>
            <a:r>
              <a:rPr sz="6750" spc="350" dirty="0"/>
              <a:t>olitics</a:t>
            </a:r>
            <a:r>
              <a:rPr sz="6750" spc="90" dirty="0"/>
              <a:t> </a:t>
            </a:r>
            <a:r>
              <a:rPr sz="6750" spc="650" dirty="0"/>
              <a:t>for</a:t>
            </a:r>
            <a:r>
              <a:rPr sz="6750" spc="90" dirty="0"/>
              <a:t> </a:t>
            </a:r>
            <a:r>
              <a:rPr sz="6750" spc="-55" dirty="0"/>
              <a:t>a </a:t>
            </a:r>
            <a:r>
              <a:rPr sz="6750" spc="340" dirty="0"/>
              <a:t>St</a:t>
            </a:r>
            <a:r>
              <a:rPr sz="6750" spc="250" dirty="0"/>
              <a:t>r</a:t>
            </a:r>
            <a:r>
              <a:rPr sz="6750" spc="295" dirty="0"/>
              <a:t>onger</a:t>
            </a:r>
            <a:r>
              <a:rPr sz="6750" spc="90" dirty="0"/>
              <a:t> </a:t>
            </a:r>
            <a:r>
              <a:rPr sz="6750" spc="20" dirty="0"/>
              <a:t>Ken</a:t>
            </a:r>
            <a:r>
              <a:rPr sz="6750" spc="-105" dirty="0"/>
              <a:t>y</a:t>
            </a:r>
            <a:r>
              <a:rPr sz="6750" spc="-70" dirty="0"/>
              <a:t>a</a:t>
            </a:r>
            <a:br>
              <a:rPr lang="en-US" sz="6750" spc="-70" dirty="0"/>
            </a:br>
            <a:br>
              <a:rPr lang="en-US" sz="6750" spc="-70" dirty="0"/>
            </a:br>
            <a:br>
              <a:rPr lang="en-US" sz="6750" spc="-70" dirty="0"/>
            </a:br>
            <a:r>
              <a:rPr lang="en-US" sz="6750" spc="-70" dirty="0"/>
              <a:t>C025-01-1869/2020</a:t>
            </a:r>
            <a:br>
              <a:rPr lang="en-US" sz="6750" spc="-70" dirty="0"/>
            </a:br>
            <a:r>
              <a:rPr lang="en-US" sz="6750" spc="-70" dirty="0"/>
              <a:t>GATHIMA STEPHEN MBURU</a:t>
            </a:r>
            <a:endParaRPr sz="6750" dirty="0"/>
          </a:p>
        </p:txBody>
      </p:sp>
      <p:pic>
        <p:nvPicPr>
          <p:cNvPr id="6" name="Picture 4">
            <a:extLst>
              <a:ext uri="{FF2B5EF4-FFF2-40B4-BE49-F238E27FC236}">
                <a16:creationId xmlns:a16="http://schemas.microsoft.com/office/drawing/2014/main" id="{FE170514-BC6F-4806-AB76-E40FF6E114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355949" y="42494"/>
            <a:ext cx="1895475" cy="24098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8519323" y="8731249"/>
            <a:ext cx="3069427" cy="1580309"/>
          </a:xfrm>
          <a:prstGeom prst="rect">
            <a:avLst/>
          </a:prstGeom>
        </p:spPr>
      </p:pic>
      <p:pic>
        <p:nvPicPr>
          <p:cNvPr id="3" name="object 3"/>
          <p:cNvPicPr/>
          <p:nvPr/>
        </p:nvPicPr>
        <p:blipFill>
          <a:blip r:embed="rId3" cstate="print"/>
          <a:stretch>
            <a:fillRect/>
          </a:stretch>
        </p:blipFill>
        <p:spPr>
          <a:xfrm>
            <a:off x="15499970" y="1219"/>
            <a:ext cx="2788042" cy="2451100"/>
          </a:xfrm>
          <a:prstGeom prst="rect">
            <a:avLst/>
          </a:prstGeom>
        </p:spPr>
      </p:pic>
      <p:sp>
        <p:nvSpPr>
          <p:cNvPr id="4" name="object 4"/>
          <p:cNvSpPr txBox="1">
            <a:spLocks noGrp="1"/>
          </p:cNvSpPr>
          <p:nvPr>
            <p:ph type="title"/>
          </p:nvPr>
        </p:nvSpPr>
        <p:spPr>
          <a:xfrm>
            <a:off x="1944750" y="596672"/>
            <a:ext cx="9948800" cy="926536"/>
          </a:xfrm>
          <a:prstGeom prst="rect">
            <a:avLst/>
          </a:prstGeom>
        </p:spPr>
        <p:txBody>
          <a:bodyPr vert="horz" wrap="square" lIns="0" tIns="168275" rIns="0" bIns="0" rtlCol="0">
            <a:spAutoFit/>
          </a:bodyPr>
          <a:lstStyle/>
          <a:p>
            <a:pPr marL="12700" marR="5080">
              <a:lnSpc>
                <a:spcPts val="5850"/>
              </a:lnSpc>
              <a:spcBef>
                <a:spcPts val="1325"/>
              </a:spcBef>
            </a:pPr>
            <a:r>
              <a:rPr sz="5900" spc="40" dirty="0"/>
              <a:t>I</a:t>
            </a:r>
            <a:r>
              <a:rPr sz="5900" spc="225" dirty="0"/>
              <a:t>n</a:t>
            </a:r>
            <a:r>
              <a:rPr sz="5900" spc="210" dirty="0"/>
              <a:t>t</a:t>
            </a:r>
            <a:r>
              <a:rPr sz="5900" spc="630" dirty="0"/>
              <a:t>r</a:t>
            </a:r>
            <a:r>
              <a:rPr sz="5900" spc="270" dirty="0"/>
              <a:t>o</a:t>
            </a:r>
            <a:r>
              <a:rPr sz="5900" spc="75" dirty="0"/>
              <a:t>d</a:t>
            </a:r>
            <a:r>
              <a:rPr sz="5900" spc="370" dirty="0"/>
              <a:t>u</a:t>
            </a:r>
            <a:r>
              <a:rPr sz="5900" spc="570" dirty="0"/>
              <a:t>c</a:t>
            </a:r>
            <a:r>
              <a:rPr sz="5900" spc="210" dirty="0"/>
              <a:t>t</a:t>
            </a:r>
            <a:r>
              <a:rPr sz="5900" spc="85" dirty="0"/>
              <a:t>i</a:t>
            </a:r>
            <a:r>
              <a:rPr sz="5900" spc="270" dirty="0"/>
              <a:t>o</a:t>
            </a:r>
            <a:r>
              <a:rPr sz="5900" spc="135" dirty="0"/>
              <a:t>n  </a:t>
            </a:r>
            <a:r>
              <a:rPr sz="5900" spc="240" dirty="0"/>
              <a:t>to</a:t>
            </a:r>
            <a:r>
              <a:rPr sz="5900" spc="70" dirty="0"/>
              <a:t> </a:t>
            </a:r>
            <a:r>
              <a:rPr sz="5900" spc="170" dirty="0"/>
              <a:t>Unity</a:t>
            </a:r>
            <a:endParaRPr sz="5900" dirty="0"/>
          </a:p>
        </p:txBody>
      </p:sp>
      <p:pic>
        <p:nvPicPr>
          <p:cNvPr id="5" name="object 5"/>
          <p:cNvPicPr/>
          <p:nvPr/>
        </p:nvPicPr>
        <p:blipFill>
          <a:blip r:embed="rId4" cstate="print"/>
          <a:stretch>
            <a:fillRect/>
          </a:stretch>
        </p:blipFill>
        <p:spPr>
          <a:xfrm>
            <a:off x="833135" y="774052"/>
            <a:ext cx="971903" cy="758787"/>
          </a:xfrm>
          <a:prstGeom prst="rect">
            <a:avLst/>
          </a:prstGeom>
        </p:spPr>
      </p:pic>
      <p:sp>
        <p:nvSpPr>
          <p:cNvPr id="7" name="object 7"/>
          <p:cNvSpPr txBox="1"/>
          <p:nvPr/>
        </p:nvSpPr>
        <p:spPr>
          <a:xfrm>
            <a:off x="7729601" y="1856114"/>
            <a:ext cx="9948800" cy="7461017"/>
          </a:xfrm>
          <a:prstGeom prst="rect">
            <a:avLst/>
          </a:prstGeom>
        </p:spPr>
        <p:txBody>
          <a:bodyPr vert="horz" wrap="square" lIns="0" tIns="73660" rIns="0" bIns="0" rtlCol="0">
            <a:spAutoFit/>
          </a:bodyPr>
          <a:lstStyle/>
          <a:p>
            <a:pPr algn="just"/>
            <a:r>
              <a:rPr lang="en-US" sz="3200" dirty="0">
                <a:solidFill>
                  <a:srgbClr val="FFFF00"/>
                </a:solidFill>
              </a:rPr>
              <a:t>Uniting for Progress is essential for Kenya's future. This comprehensive presentation delves into the significance of transcending tribal politics to cultivate a more robust and unified nation. Tribal politics, with its divisive nature, has often been a source of conflict and stagnation, hindering the nation's potential for growth and development. By embracing the rich diversity that characterizes Kenya, we can harness the strengths and perspectives of various communities to build a cohesive society. This presentation emphasizes the importance of collaboration among different ethnic groups, advocating for a collective approach to national issues. Such collaboration is pivotal in addressing common challenges and seizing opportunities for mutual benefit.</a:t>
            </a:r>
          </a:p>
          <a:p>
            <a:pPr algn="just"/>
            <a:endParaRPr lang="en-US" sz="3200" dirty="0">
              <a:solidFill>
                <a:srgbClr val="FFFF00"/>
              </a:solidFill>
            </a:endParaRPr>
          </a:p>
        </p:txBody>
      </p:sp>
      <p:pic>
        <p:nvPicPr>
          <p:cNvPr id="2050" name="Picture 2" descr="Kenya Unity Photos, Images and Pictures">
            <a:extLst>
              <a:ext uri="{FF2B5EF4-FFF2-40B4-BE49-F238E27FC236}">
                <a16:creationId xmlns:a16="http://schemas.microsoft.com/office/drawing/2014/main" id="{50597EE3-5669-4808-966C-AB1D69A0C04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7084"/>
          <a:stretch/>
        </p:blipFill>
        <p:spPr bwMode="auto">
          <a:xfrm>
            <a:off x="0" y="1880899"/>
            <a:ext cx="7550150" cy="703231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a:extLst>
              <a:ext uri="{FF2B5EF4-FFF2-40B4-BE49-F238E27FC236}">
                <a16:creationId xmlns:a16="http://schemas.microsoft.com/office/drawing/2014/main" id="{976F50B9-9CE8-45F6-9443-C90D55C9666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355949" y="42494"/>
            <a:ext cx="1895475" cy="24098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302113" y="7907132"/>
            <a:ext cx="3242398" cy="2463800"/>
          </a:xfrm>
          <a:prstGeom prst="rect">
            <a:avLst/>
          </a:prstGeom>
        </p:spPr>
      </p:pic>
      <p:pic>
        <p:nvPicPr>
          <p:cNvPr id="3" name="object 3"/>
          <p:cNvPicPr/>
          <p:nvPr/>
        </p:nvPicPr>
        <p:blipFill>
          <a:blip r:embed="rId3" cstate="print"/>
          <a:stretch>
            <a:fillRect/>
          </a:stretch>
        </p:blipFill>
        <p:spPr>
          <a:xfrm>
            <a:off x="15499970" y="1219"/>
            <a:ext cx="2788042" cy="2451100"/>
          </a:xfrm>
          <a:prstGeom prst="rect">
            <a:avLst/>
          </a:prstGeom>
        </p:spPr>
      </p:pic>
      <p:sp>
        <p:nvSpPr>
          <p:cNvPr id="4" name="object 4"/>
          <p:cNvSpPr txBox="1">
            <a:spLocks noGrp="1"/>
          </p:cNvSpPr>
          <p:nvPr>
            <p:ph type="title"/>
          </p:nvPr>
        </p:nvSpPr>
        <p:spPr>
          <a:xfrm>
            <a:off x="1944750" y="596672"/>
            <a:ext cx="11091800" cy="916918"/>
          </a:xfrm>
          <a:prstGeom prst="rect">
            <a:avLst/>
          </a:prstGeom>
        </p:spPr>
        <p:txBody>
          <a:bodyPr vert="horz" wrap="square" lIns="0" tIns="158750" rIns="0" bIns="0" rtlCol="0">
            <a:spAutoFit/>
          </a:bodyPr>
          <a:lstStyle/>
          <a:p>
            <a:pPr marL="12700" marR="5080">
              <a:lnSpc>
                <a:spcPts val="5850"/>
              </a:lnSpc>
              <a:spcBef>
                <a:spcPts val="1250"/>
              </a:spcBef>
            </a:pPr>
            <a:r>
              <a:rPr sz="5800" spc="305" dirty="0"/>
              <a:t>U</a:t>
            </a:r>
            <a:r>
              <a:rPr sz="5800" spc="235" dirty="0"/>
              <a:t>n</a:t>
            </a:r>
            <a:r>
              <a:rPr sz="5800" spc="85" dirty="0"/>
              <a:t>d</a:t>
            </a:r>
            <a:r>
              <a:rPr sz="5800" spc="-275" dirty="0"/>
              <a:t>e</a:t>
            </a:r>
            <a:r>
              <a:rPr sz="5800" spc="700" dirty="0"/>
              <a:t>r</a:t>
            </a:r>
            <a:r>
              <a:rPr sz="5800" spc="-215" dirty="0"/>
              <a:t>s</a:t>
            </a:r>
            <a:r>
              <a:rPr sz="5800" spc="215" dirty="0"/>
              <a:t>t</a:t>
            </a:r>
            <a:r>
              <a:rPr sz="5800" spc="-55" dirty="0"/>
              <a:t>a</a:t>
            </a:r>
            <a:r>
              <a:rPr sz="5800" spc="235" dirty="0"/>
              <a:t>n</a:t>
            </a:r>
            <a:r>
              <a:rPr sz="5800" spc="85" dirty="0"/>
              <a:t>d</a:t>
            </a:r>
            <a:r>
              <a:rPr sz="5800" spc="90" dirty="0"/>
              <a:t>i</a:t>
            </a:r>
            <a:r>
              <a:rPr sz="5800" spc="235" dirty="0"/>
              <a:t>n</a:t>
            </a:r>
            <a:r>
              <a:rPr sz="5800" spc="275" dirty="0"/>
              <a:t>g </a:t>
            </a:r>
            <a:r>
              <a:rPr sz="5800" spc="50" dirty="0"/>
              <a:t>T</a:t>
            </a:r>
            <a:r>
              <a:rPr sz="5800" spc="700" dirty="0"/>
              <a:t>r</a:t>
            </a:r>
            <a:r>
              <a:rPr sz="5800" spc="90" dirty="0"/>
              <a:t>i</a:t>
            </a:r>
            <a:r>
              <a:rPr sz="5800" cap="small" spc="55" dirty="0"/>
              <a:t>b</a:t>
            </a:r>
            <a:r>
              <a:rPr sz="5800" spc="-55" dirty="0"/>
              <a:t>a</a:t>
            </a:r>
            <a:r>
              <a:rPr sz="5800" spc="1120" dirty="0"/>
              <a:t>l</a:t>
            </a:r>
            <a:r>
              <a:rPr sz="5800" spc="85" dirty="0"/>
              <a:t> </a:t>
            </a:r>
            <a:r>
              <a:rPr sz="5800" spc="-204" dirty="0"/>
              <a:t>P</a:t>
            </a:r>
            <a:r>
              <a:rPr sz="5800" spc="280" dirty="0"/>
              <a:t>o</a:t>
            </a:r>
            <a:r>
              <a:rPr lang="en-US" sz="5800" spc="1115" dirty="0"/>
              <a:t>li</a:t>
            </a:r>
            <a:r>
              <a:rPr sz="5800" spc="215" dirty="0"/>
              <a:t>t</a:t>
            </a:r>
            <a:r>
              <a:rPr sz="5800" spc="90" dirty="0"/>
              <a:t>i</a:t>
            </a:r>
            <a:r>
              <a:rPr sz="5800" spc="570" dirty="0"/>
              <a:t>c</a:t>
            </a:r>
            <a:r>
              <a:rPr sz="5800" spc="-210" dirty="0"/>
              <a:t>s</a:t>
            </a:r>
            <a:endParaRPr sz="5800" dirty="0"/>
          </a:p>
        </p:txBody>
      </p:sp>
      <p:pic>
        <p:nvPicPr>
          <p:cNvPr id="5" name="object 5"/>
          <p:cNvPicPr/>
          <p:nvPr/>
        </p:nvPicPr>
        <p:blipFill>
          <a:blip r:embed="rId4" cstate="print"/>
          <a:stretch>
            <a:fillRect/>
          </a:stretch>
        </p:blipFill>
        <p:spPr>
          <a:xfrm>
            <a:off x="833135" y="774052"/>
            <a:ext cx="971903" cy="758787"/>
          </a:xfrm>
          <a:prstGeom prst="rect">
            <a:avLst/>
          </a:prstGeom>
        </p:spPr>
      </p:pic>
      <p:sp>
        <p:nvSpPr>
          <p:cNvPr id="7" name="object 7"/>
          <p:cNvSpPr txBox="1"/>
          <p:nvPr/>
        </p:nvSpPr>
        <p:spPr>
          <a:xfrm>
            <a:off x="6407150" y="3683540"/>
            <a:ext cx="11658600" cy="4223592"/>
          </a:xfrm>
          <a:prstGeom prst="rect">
            <a:avLst/>
          </a:prstGeom>
        </p:spPr>
        <p:txBody>
          <a:bodyPr vert="horz" wrap="square" lIns="0" tIns="71120" rIns="0" bIns="0" rtlCol="0">
            <a:spAutoFit/>
          </a:bodyPr>
          <a:lstStyle/>
          <a:p>
            <a:pPr marL="12700" marR="5080" algn="just">
              <a:lnSpc>
                <a:spcPts val="2330"/>
              </a:lnSpc>
              <a:spcBef>
                <a:spcPts val="560"/>
              </a:spcBef>
            </a:pPr>
            <a:r>
              <a:rPr lang="en-US" sz="3200" spc="-15" dirty="0">
                <a:solidFill>
                  <a:srgbClr val="F1DD94"/>
                </a:solidFill>
                <a:latin typeface="Times New Roman" panose="02020603050405020304" pitchFamily="18" charset="0"/>
                <a:cs typeface="Times New Roman" panose="02020603050405020304" pitchFamily="18" charset="0"/>
              </a:rPr>
              <a:t>Uniting for Progress is essential for Kenya's future. This comprehensive presentation delves into the significance of transcending tribal politics to cultivate a more robust and unified nation. Tribal politics in Kenya often leads to division and conflict, hindering the nation's potential for growth and development. It is crucial to understand how these political affiliations impact governance and national cohesion. By recognizing the challenges posed by tribalism, we can work towards a more inclusive political landscape that benefits everyone. Embracing the rich diversity that characterizes Kenya allows us to harness the strengths and perspectives of various communities to build a cohesive society. This presentation emphasizes the importance of collaboration among different ethnic groups, advocating for a collective approach to national issues. Such collaboration is pivotal in addressing common challenges and seizing opportunities for mutual benefit.</a:t>
            </a:r>
            <a:endParaRPr lang="en-US" sz="3200" dirty="0">
              <a:latin typeface="Times New Roman" panose="02020603050405020304" pitchFamily="18" charset="0"/>
              <a:cs typeface="Times New Roman" panose="02020603050405020304" pitchFamily="18" charset="0"/>
            </a:endParaRPr>
          </a:p>
        </p:txBody>
      </p:sp>
      <p:pic>
        <p:nvPicPr>
          <p:cNvPr id="3074" name="Picture 2" descr="Kenya's youth-led protest movement leaves Ruto fumbling for a response -  CNBC Africa">
            <a:extLst>
              <a:ext uri="{FF2B5EF4-FFF2-40B4-BE49-F238E27FC236}">
                <a16:creationId xmlns:a16="http://schemas.microsoft.com/office/drawing/2014/main" id="{3CCE0664-C75C-43F0-B81F-BD262D4F960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34950" y="3683540"/>
            <a:ext cx="6067781" cy="422359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a:extLst>
              <a:ext uri="{FF2B5EF4-FFF2-40B4-BE49-F238E27FC236}">
                <a16:creationId xmlns:a16="http://schemas.microsoft.com/office/drawing/2014/main" id="{1F23B677-1569-49BB-AC43-B56DFA500C7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355949" y="42494"/>
            <a:ext cx="1895475" cy="24098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4237461" y="11793"/>
            <a:ext cx="3259547" cy="2628900"/>
          </a:xfrm>
          <a:prstGeom prst="rect">
            <a:avLst/>
          </a:prstGeom>
        </p:spPr>
      </p:pic>
      <p:sp>
        <p:nvSpPr>
          <p:cNvPr id="3" name="object 3"/>
          <p:cNvSpPr txBox="1"/>
          <p:nvPr/>
        </p:nvSpPr>
        <p:spPr>
          <a:xfrm>
            <a:off x="7851443" y="4386764"/>
            <a:ext cx="9761976" cy="2746906"/>
          </a:xfrm>
          <a:prstGeom prst="rect">
            <a:avLst/>
          </a:prstGeom>
        </p:spPr>
        <p:txBody>
          <a:bodyPr vert="horz" wrap="square" lIns="0" tIns="78740" rIns="0" bIns="0" rtlCol="0">
            <a:spAutoFit/>
          </a:bodyPr>
          <a:lstStyle/>
          <a:p>
            <a:pPr marL="12700" marR="5080" algn="just">
              <a:lnSpc>
                <a:spcPts val="2630"/>
              </a:lnSpc>
              <a:spcBef>
                <a:spcPts val="620"/>
              </a:spcBef>
            </a:pPr>
            <a:r>
              <a:rPr lang="en-US" sz="2600" spc="-20" dirty="0">
                <a:solidFill>
                  <a:srgbClr val="F1DD94"/>
                </a:solidFill>
                <a:latin typeface="Tahoma"/>
                <a:cs typeface="Tahoma"/>
              </a:rPr>
              <a:t>Unity is vital for national progress. When Kenyans come together, they can effectively address pressing issues such as poverty, corruption, and education. A united Kenya can leverage its rich cultural diversity to foster innovation and economic growth, paving the way for a brighter future. By working collaboratively, the nation can overcome challenges and unlock new opportunities for development. This collective effort is essential for building a prosperous and stable Kenya that benefits all its citizens.</a:t>
            </a:r>
            <a:endParaRPr lang="en-US" sz="2600" dirty="0">
              <a:latin typeface="Tahoma"/>
              <a:cs typeface="Tahoma"/>
            </a:endParaRPr>
          </a:p>
        </p:txBody>
      </p:sp>
      <p:sp>
        <p:nvSpPr>
          <p:cNvPr id="4" name="object 4"/>
          <p:cNvSpPr txBox="1">
            <a:spLocks noGrp="1"/>
          </p:cNvSpPr>
          <p:nvPr>
            <p:ph type="title"/>
          </p:nvPr>
        </p:nvSpPr>
        <p:spPr>
          <a:xfrm>
            <a:off x="-7691289" y="1920604"/>
            <a:ext cx="15730310" cy="720089"/>
          </a:xfrm>
          <a:prstGeom prst="rect">
            <a:avLst/>
          </a:prstGeom>
        </p:spPr>
        <p:txBody>
          <a:bodyPr vert="horz" wrap="square" lIns="0" tIns="13335" rIns="0" bIns="0" rtlCol="0">
            <a:spAutoFit/>
          </a:bodyPr>
          <a:lstStyle/>
          <a:p>
            <a:pPr marL="9323705">
              <a:lnSpc>
                <a:spcPct val="100000"/>
              </a:lnSpc>
              <a:spcBef>
                <a:spcPts val="105"/>
              </a:spcBef>
            </a:pPr>
            <a:r>
              <a:rPr spc="40" dirty="0"/>
              <a:t>The</a:t>
            </a:r>
            <a:r>
              <a:rPr spc="45" dirty="0"/>
              <a:t> </a:t>
            </a:r>
            <a:r>
              <a:rPr spc="105" dirty="0"/>
              <a:t>Importance</a:t>
            </a:r>
            <a:r>
              <a:rPr spc="50" dirty="0"/>
              <a:t> </a:t>
            </a:r>
            <a:r>
              <a:rPr spc="385" dirty="0"/>
              <a:t>of</a:t>
            </a:r>
            <a:r>
              <a:rPr spc="50" dirty="0"/>
              <a:t> </a:t>
            </a:r>
            <a:r>
              <a:rPr spc="130" dirty="0"/>
              <a:t>Unity</a:t>
            </a:r>
          </a:p>
        </p:txBody>
      </p:sp>
      <p:pic>
        <p:nvPicPr>
          <p:cNvPr id="5" name="object 5"/>
          <p:cNvPicPr/>
          <p:nvPr/>
        </p:nvPicPr>
        <p:blipFill>
          <a:blip r:embed="rId3" cstate="print"/>
          <a:stretch>
            <a:fillRect/>
          </a:stretch>
        </p:blipFill>
        <p:spPr>
          <a:xfrm>
            <a:off x="803692" y="2178141"/>
            <a:ext cx="971905" cy="758799"/>
          </a:xfrm>
          <a:prstGeom prst="rect">
            <a:avLst/>
          </a:prstGeom>
        </p:spPr>
      </p:pic>
      <p:pic>
        <p:nvPicPr>
          <p:cNvPr id="6" name="object 6"/>
          <p:cNvPicPr/>
          <p:nvPr/>
        </p:nvPicPr>
        <p:blipFill>
          <a:blip r:embed="rId4" cstate="print"/>
          <a:stretch>
            <a:fillRect/>
          </a:stretch>
        </p:blipFill>
        <p:spPr>
          <a:xfrm rot="10800000">
            <a:off x="173866" y="3354971"/>
            <a:ext cx="7018508" cy="6902245"/>
          </a:xfrm>
          <a:prstGeom prst="rect">
            <a:avLst/>
          </a:prstGeom>
        </p:spPr>
      </p:pic>
      <p:pic>
        <p:nvPicPr>
          <p:cNvPr id="7" name="Picture 4">
            <a:extLst>
              <a:ext uri="{FF2B5EF4-FFF2-40B4-BE49-F238E27FC236}">
                <a16:creationId xmlns:a16="http://schemas.microsoft.com/office/drawing/2014/main" id="{8A17AE11-71D1-47F4-A527-987046D2AE9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405225" y="-12085"/>
            <a:ext cx="1895475" cy="24098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p:nvPr/>
        </p:nvSpPr>
        <p:spPr>
          <a:xfrm>
            <a:off x="833135" y="3845033"/>
            <a:ext cx="9110876" cy="1921039"/>
          </a:xfrm>
          <a:prstGeom prst="rect">
            <a:avLst/>
          </a:prstGeom>
        </p:spPr>
        <p:txBody>
          <a:bodyPr vert="horz" wrap="square" lIns="0" tIns="73660" rIns="0" bIns="0" rtlCol="0">
            <a:spAutoFit/>
          </a:bodyPr>
          <a:lstStyle/>
          <a:p>
            <a:pPr marL="12700" marR="5080">
              <a:lnSpc>
                <a:spcPts val="2400"/>
              </a:lnSpc>
              <a:spcBef>
                <a:spcPts val="580"/>
              </a:spcBef>
            </a:pPr>
            <a:r>
              <a:rPr lang="en-US" sz="2400" spc="-165" dirty="0">
                <a:solidFill>
                  <a:srgbClr val="F1DD94"/>
                </a:solidFill>
                <a:latin typeface="Trebuchet MS"/>
                <a:cs typeface="Trebuchet MS"/>
              </a:rPr>
              <a:t>To move beyond tribal politics, we must implement strategies that promote collaboration. This involves encouraging dialogue, fostering inclusive governance, and creating platforms for cross-cultural exchanges. By prioritizing these strategies, we can build a more harmonious society where every voice is heard. These efforts will help to create a more inclusive and united nation, paving the way for sustained development and stability.</a:t>
            </a:r>
            <a:endParaRPr lang="en-US" sz="2400" dirty="0">
              <a:latin typeface="Trebuchet MS"/>
              <a:cs typeface="Trebuchet MS"/>
            </a:endParaRPr>
          </a:p>
        </p:txBody>
      </p:sp>
      <p:sp>
        <p:nvSpPr>
          <p:cNvPr id="6" name="object 6"/>
          <p:cNvSpPr txBox="1">
            <a:spLocks noGrp="1"/>
          </p:cNvSpPr>
          <p:nvPr>
            <p:ph type="title"/>
          </p:nvPr>
        </p:nvSpPr>
        <p:spPr>
          <a:xfrm>
            <a:off x="1944750" y="634772"/>
            <a:ext cx="5681599" cy="527709"/>
          </a:xfrm>
          <a:prstGeom prst="rect">
            <a:avLst/>
          </a:prstGeom>
        </p:spPr>
        <p:txBody>
          <a:bodyPr vert="horz" wrap="square" lIns="0" tIns="103505" rIns="0" bIns="0" rtlCol="0">
            <a:spAutoFit/>
          </a:bodyPr>
          <a:lstStyle/>
          <a:p>
            <a:pPr marL="12700" marR="5080">
              <a:lnSpc>
                <a:spcPts val="3300"/>
              </a:lnSpc>
              <a:spcBef>
                <a:spcPts val="815"/>
              </a:spcBef>
            </a:pPr>
            <a:r>
              <a:rPr sz="3350" spc="-20" dirty="0"/>
              <a:t>S</a:t>
            </a:r>
            <a:r>
              <a:rPr sz="3350" spc="114" dirty="0"/>
              <a:t>t</a:t>
            </a:r>
            <a:r>
              <a:rPr sz="3350" spc="395" dirty="0"/>
              <a:t>r</a:t>
            </a:r>
            <a:r>
              <a:rPr sz="3350" spc="-40" dirty="0"/>
              <a:t>a</a:t>
            </a:r>
            <a:r>
              <a:rPr sz="3350" spc="114" dirty="0"/>
              <a:t>t</a:t>
            </a:r>
            <a:r>
              <a:rPr sz="3350" spc="-170" dirty="0"/>
              <a:t>e</a:t>
            </a:r>
            <a:r>
              <a:rPr sz="3350" spc="204" dirty="0"/>
              <a:t>g</a:t>
            </a:r>
            <a:r>
              <a:rPr sz="3350" spc="45" dirty="0"/>
              <a:t>i</a:t>
            </a:r>
            <a:r>
              <a:rPr sz="3350" spc="-170" dirty="0"/>
              <a:t>e</a:t>
            </a:r>
            <a:r>
              <a:rPr sz="3350" spc="-125" dirty="0"/>
              <a:t>s</a:t>
            </a:r>
            <a:r>
              <a:rPr sz="3350" spc="45" dirty="0"/>
              <a:t> </a:t>
            </a:r>
            <a:r>
              <a:rPr sz="3350" spc="409" dirty="0"/>
              <a:t>f</a:t>
            </a:r>
            <a:r>
              <a:rPr sz="3350" spc="150" dirty="0"/>
              <a:t>o</a:t>
            </a:r>
            <a:r>
              <a:rPr sz="3350" spc="305" dirty="0"/>
              <a:t>r </a:t>
            </a:r>
            <a:r>
              <a:rPr sz="3350" spc="355" dirty="0"/>
              <a:t>C</a:t>
            </a:r>
            <a:r>
              <a:rPr sz="3350" spc="150" dirty="0"/>
              <a:t>o</a:t>
            </a:r>
            <a:r>
              <a:rPr sz="3350" spc="635" dirty="0"/>
              <a:t>ll</a:t>
            </a:r>
            <a:r>
              <a:rPr sz="3350" spc="-40" dirty="0"/>
              <a:t>a</a:t>
            </a:r>
            <a:r>
              <a:rPr sz="3350" cap="small" spc="15" dirty="0"/>
              <a:t>b</a:t>
            </a:r>
            <a:r>
              <a:rPr sz="3350" cap="small" spc="165" dirty="0"/>
              <a:t>o</a:t>
            </a:r>
            <a:r>
              <a:rPr sz="3350" spc="395" dirty="0"/>
              <a:t>r</a:t>
            </a:r>
            <a:r>
              <a:rPr sz="3350" spc="-40" dirty="0"/>
              <a:t>a</a:t>
            </a:r>
            <a:r>
              <a:rPr sz="3350" spc="114" dirty="0"/>
              <a:t>t</a:t>
            </a:r>
            <a:r>
              <a:rPr sz="3350" spc="45" dirty="0"/>
              <a:t>i</a:t>
            </a:r>
            <a:r>
              <a:rPr sz="3350" spc="150" dirty="0"/>
              <a:t>o</a:t>
            </a:r>
            <a:r>
              <a:rPr sz="3350" spc="130" dirty="0"/>
              <a:t>n</a:t>
            </a:r>
            <a:endParaRPr sz="3350" dirty="0"/>
          </a:p>
        </p:txBody>
      </p:sp>
      <p:pic>
        <p:nvPicPr>
          <p:cNvPr id="7" name="object 7"/>
          <p:cNvPicPr/>
          <p:nvPr/>
        </p:nvPicPr>
        <p:blipFill>
          <a:blip r:embed="rId2" cstate="print"/>
          <a:stretch>
            <a:fillRect/>
          </a:stretch>
        </p:blipFill>
        <p:spPr>
          <a:xfrm>
            <a:off x="833135" y="774052"/>
            <a:ext cx="971903" cy="758787"/>
          </a:xfrm>
          <a:prstGeom prst="rect">
            <a:avLst/>
          </a:prstGeom>
        </p:spPr>
      </p:pic>
      <p:pic>
        <p:nvPicPr>
          <p:cNvPr id="6146" name="Picture 2" descr="280+ Kenya Flag Map Stock Photos, Pictures &amp; Royalty-Free Images - iStock">
            <a:extLst>
              <a:ext uri="{FF2B5EF4-FFF2-40B4-BE49-F238E27FC236}">
                <a16:creationId xmlns:a16="http://schemas.microsoft.com/office/drawing/2014/main" id="{F688E580-FCE1-4B06-B6D0-C7226FA148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69550" y="1806682"/>
            <a:ext cx="6286500" cy="555296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9705496" y="7835900"/>
            <a:ext cx="3242398" cy="2463800"/>
          </a:xfrm>
          <a:prstGeom prst="rect">
            <a:avLst/>
          </a:prstGeom>
        </p:spPr>
      </p:pic>
      <p:pic>
        <p:nvPicPr>
          <p:cNvPr id="3" name="object 3"/>
          <p:cNvPicPr/>
          <p:nvPr/>
        </p:nvPicPr>
        <p:blipFill>
          <a:blip r:embed="rId3" cstate="print"/>
          <a:stretch>
            <a:fillRect/>
          </a:stretch>
        </p:blipFill>
        <p:spPr>
          <a:xfrm>
            <a:off x="15499970" y="1219"/>
            <a:ext cx="2788042" cy="2451100"/>
          </a:xfrm>
          <a:prstGeom prst="rect">
            <a:avLst/>
          </a:prstGeom>
        </p:spPr>
      </p:pic>
      <p:sp>
        <p:nvSpPr>
          <p:cNvPr id="4" name="object 4"/>
          <p:cNvSpPr txBox="1">
            <a:spLocks noGrp="1"/>
          </p:cNvSpPr>
          <p:nvPr>
            <p:ph type="title"/>
          </p:nvPr>
        </p:nvSpPr>
        <p:spPr>
          <a:xfrm>
            <a:off x="1944751" y="596672"/>
            <a:ext cx="5376799" cy="926536"/>
          </a:xfrm>
          <a:prstGeom prst="rect">
            <a:avLst/>
          </a:prstGeom>
        </p:spPr>
        <p:txBody>
          <a:bodyPr vert="horz" wrap="square" lIns="0" tIns="168275" rIns="0" bIns="0" rtlCol="0">
            <a:spAutoFit/>
          </a:bodyPr>
          <a:lstStyle/>
          <a:p>
            <a:pPr marL="12700" marR="5080">
              <a:lnSpc>
                <a:spcPts val="5850"/>
              </a:lnSpc>
              <a:spcBef>
                <a:spcPts val="1325"/>
              </a:spcBef>
            </a:pPr>
            <a:r>
              <a:rPr sz="5900" spc="-35" dirty="0"/>
              <a:t>S</a:t>
            </a:r>
            <a:r>
              <a:rPr sz="5900" spc="370" dirty="0"/>
              <a:t>u</a:t>
            </a:r>
            <a:r>
              <a:rPr sz="5900" spc="530" dirty="0"/>
              <a:t>cc</a:t>
            </a:r>
            <a:r>
              <a:rPr sz="5900" spc="-295" dirty="0"/>
              <a:t>e</a:t>
            </a:r>
            <a:r>
              <a:rPr sz="5900" spc="-229" dirty="0"/>
              <a:t>s</a:t>
            </a:r>
            <a:r>
              <a:rPr sz="5900" spc="-150" dirty="0"/>
              <a:t>s  </a:t>
            </a:r>
            <a:r>
              <a:rPr sz="5900" spc="100" dirty="0"/>
              <a:t>Stories</a:t>
            </a:r>
            <a:endParaRPr sz="5900" dirty="0"/>
          </a:p>
        </p:txBody>
      </p:sp>
      <p:pic>
        <p:nvPicPr>
          <p:cNvPr id="5" name="object 5"/>
          <p:cNvPicPr/>
          <p:nvPr/>
        </p:nvPicPr>
        <p:blipFill>
          <a:blip r:embed="rId4" cstate="print"/>
          <a:stretch>
            <a:fillRect/>
          </a:stretch>
        </p:blipFill>
        <p:spPr>
          <a:xfrm>
            <a:off x="833135" y="774052"/>
            <a:ext cx="971903" cy="758787"/>
          </a:xfrm>
          <a:prstGeom prst="rect">
            <a:avLst/>
          </a:prstGeom>
        </p:spPr>
      </p:pic>
      <p:sp>
        <p:nvSpPr>
          <p:cNvPr id="7" name="object 7"/>
          <p:cNvSpPr txBox="1"/>
          <p:nvPr/>
        </p:nvSpPr>
        <p:spPr>
          <a:xfrm>
            <a:off x="8766150" y="3683540"/>
            <a:ext cx="8385200" cy="3611245"/>
          </a:xfrm>
          <a:prstGeom prst="rect">
            <a:avLst/>
          </a:prstGeom>
        </p:spPr>
        <p:txBody>
          <a:bodyPr vert="horz" wrap="square" lIns="0" tIns="71120" rIns="0" bIns="0" rtlCol="0">
            <a:spAutoFit/>
          </a:bodyPr>
          <a:lstStyle/>
          <a:p>
            <a:pPr marL="12700" marR="5080" algn="just">
              <a:lnSpc>
                <a:spcPts val="2330"/>
              </a:lnSpc>
              <a:spcBef>
                <a:spcPts val="560"/>
              </a:spcBef>
            </a:pPr>
            <a:r>
              <a:rPr lang="en-US" sz="2300" spc="-95" dirty="0">
                <a:solidFill>
                  <a:srgbClr val="F1DD94"/>
                </a:solidFill>
                <a:latin typeface="Trebuchet MS"/>
                <a:cs typeface="Trebuchet MS"/>
              </a:rPr>
              <a:t>Kenya is replete with numerous success stories where communities have united for a common cause, showcasing the incredible power of collective effort in overcoming significant challenges. These examples illustrate how unity can address pressing issues, from improving local infrastructure to advancing education and healthcare. By highlighting such stories, we not only celebrate the achievements of these communities but also inspire others to follow suit. These success stories serve as powerful reminders of what can be accomplished when people set aside their differences and work together towards shared goals. Embracing a spirit of collaboration, we can pave the way for a brighter, more prosperous future for all Kenyans, fostering an environment where every community thrives.</a:t>
            </a:r>
            <a:endParaRPr lang="en-US" sz="2300" dirty="0">
              <a:latin typeface="Trebuchet MS"/>
              <a:cs typeface="Trebuchet MS"/>
            </a:endParaRPr>
          </a:p>
        </p:txBody>
      </p:sp>
      <p:pic>
        <p:nvPicPr>
          <p:cNvPr id="4098" name="Picture 2" descr="How Kenya could move away from the politics of ethnicity">
            <a:extLst>
              <a:ext uri="{FF2B5EF4-FFF2-40B4-BE49-F238E27FC236}">
                <a16:creationId xmlns:a16="http://schemas.microsoft.com/office/drawing/2014/main" id="{4F365C27-2F96-4F17-B0BA-91FF857FC39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3135" y="3683540"/>
            <a:ext cx="7707615" cy="464766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8B3BAFC4-61BE-4714-BA09-CD270E69845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355949" y="42494"/>
            <a:ext cx="1895475" cy="24098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5499970" y="1219"/>
            <a:ext cx="2788042" cy="2451100"/>
          </a:xfrm>
          <a:prstGeom prst="rect">
            <a:avLst/>
          </a:prstGeom>
        </p:spPr>
      </p:pic>
      <p:pic>
        <p:nvPicPr>
          <p:cNvPr id="3" name="object 3"/>
          <p:cNvPicPr/>
          <p:nvPr/>
        </p:nvPicPr>
        <p:blipFill>
          <a:blip r:embed="rId3" cstate="print"/>
          <a:stretch>
            <a:fillRect/>
          </a:stretch>
        </p:blipFill>
        <p:spPr>
          <a:xfrm>
            <a:off x="0" y="7823198"/>
            <a:ext cx="2792412" cy="2463800"/>
          </a:xfrm>
          <a:prstGeom prst="rect">
            <a:avLst/>
          </a:prstGeom>
        </p:spPr>
      </p:pic>
      <p:sp>
        <p:nvSpPr>
          <p:cNvPr id="4" name="object 4"/>
          <p:cNvSpPr txBox="1">
            <a:spLocks noGrp="1"/>
          </p:cNvSpPr>
          <p:nvPr>
            <p:ph type="title"/>
          </p:nvPr>
        </p:nvSpPr>
        <p:spPr>
          <a:xfrm>
            <a:off x="5661368" y="697903"/>
            <a:ext cx="6965315" cy="651510"/>
          </a:xfrm>
          <a:prstGeom prst="rect">
            <a:avLst/>
          </a:prstGeom>
        </p:spPr>
        <p:txBody>
          <a:bodyPr vert="horz" wrap="square" lIns="0" tIns="13335" rIns="0" bIns="0" rtlCol="0">
            <a:spAutoFit/>
          </a:bodyPr>
          <a:lstStyle/>
          <a:p>
            <a:pPr marL="12700">
              <a:lnSpc>
                <a:spcPct val="100000"/>
              </a:lnSpc>
              <a:spcBef>
                <a:spcPts val="105"/>
              </a:spcBef>
            </a:pPr>
            <a:r>
              <a:rPr sz="4100" spc="195" dirty="0"/>
              <a:t>Conclusion:</a:t>
            </a:r>
            <a:r>
              <a:rPr sz="4100" spc="45" dirty="0"/>
              <a:t> </a:t>
            </a:r>
            <a:r>
              <a:rPr sz="4100" spc="325" dirty="0"/>
              <a:t>A</a:t>
            </a:r>
            <a:r>
              <a:rPr sz="4100" spc="50" dirty="0"/>
              <a:t> </a:t>
            </a:r>
            <a:r>
              <a:rPr sz="4100" spc="140" dirty="0"/>
              <a:t>Uni</a:t>
            </a:r>
            <a:r>
              <a:rPr sz="4100" spc="835" dirty="0"/>
              <a:t> </a:t>
            </a:r>
            <a:r>
              <a:rPr sz="4100" spc="-30" dirty="0"/>
              <a:t>ied</a:t>
            </a:r>
            <a:r>
              <a:rPr sz="4100" spc="50" dirty="0"/>
              <a:t> </a:t>
            </a:r>
            <a:r>
              <a:rPr sz="4100" spc="130" dirty="0"/>
              <a:t>Future</a:t>
            </a:r>
            <a:endParaRPr sz="4100"/>
          </a:p>
        </p:txBody>
      </p:sp>
      <p:pic>
        <p:nvPicPr>
          <p:cNvPr id="5" name="object 5"/>
          <p:cNvPicPr/>
          <p:nvPr/>
        </p:nvPicPr>
        <p:blipFill>
          <a:blip r:embed="rId4" cstate="print"/>
          <a:stretch>
            <a:fillRect/>
          </a:stretch>
        </p:blipFill>
        <p:spPr>
          <a:xfrm>
            <a:off x="4272889" y="775030"/>
            <a:ext cx="971905" cy="758787"/>
          </a:xfrm>
          <a:prstGeom prst="rect">
            <a:avLst/>
          </a:prstGeom>
        </p:spPr>
      </p:pic>
      <p:sp>
        <p:nvSpPr>
          <p:cNvPr id="6" name="object 6"/>
          <p:cNvSpPr txBox="1"/>
          <p:nvPr/>
        </p:nvSpPr>
        <p:spPr>
          <a:xfrm>
            <a:off x="311150" y="1597403"/>
            <a:ext cx="16916400" cy="7104894"/>
          </a:xfrm>
          <a:prstGeom prst="rect">
            <a:avLst/>
          </a:prstGeom>
        </p:spPr>
        <p:txBody>
          <a:bodyPr vert="horz" wrap="square" lIns="0" tIns="71120" rIns="0" bIns="0" rtlCol="0">
            <a:spAutoFit/>
          </a:bodyPr>
          <a:lstStyle/>
          <a:p>
            <a:pPr marL="12065" marR="5080" indent="-635" algn="just">
              <a:lnSpc>
                <a:spcPts val="2330"/>
              </a:lnSpc>
              <a:spcBef>
                <a:spcPts val="560"/>
              </a:spcBef>
            </a:pPr>
            <a:r>
              <a:rPr lang="en-US" sz="4000" b="1" u="sng" spc="-40" dirty="0">
                <a:solidFill>
                  <a:srgbClr val="F1DD94"/>
                </a:solidFill>
                <a:latin typeface="Trebuchet MS"/>
                <a:cs typeface="Trebuchet MS"/>
              </a:rPr>
              <a:t>Necessity of Unity for Progress:</a:t>
            </a:r>
          </a:p>
          <a:p>
            <a:pPr marL="12065" marR="5080" indent="-635" algn="just">
              <a:lnSpc>
                <a:spcPts val="2330"/>
              </a:lnSpc>
              <a:spcBef>
                <a:spcPts val="560"/>
              </a:spcBef>
            </a:pPr>
            <a:endParaRPr lang="en-US" sz="4000" b="1" spc="-40" dirty="0">
              <a:solidFill>
                <a:srgbClr val="F1DD94"/>
              </a:solidFill>
              <a:latin typeface="Trebuchet MS"/>
              <a:cs typeface="Trebuchet MS"/>
            </a:endParaRPr>
          </a:p>
          <a:p>
            <a:pPr marL="12065" marR="5080" indent="-635" algn="just">
              <a:lnSpc>
                <a:spcPts val="2330"/>
              </a:lnSpc>
              <a:spcBef>
                <a:spcPts val="560"/>
              </a:spcBef>
            </a:pPr>
            <a:r>
              <a:rPr lang="en-US" sz="4000" spc="-40" dirty="0">
                <a:solidFill>
                  <a:srgbClr val="F1DD94"/>
                </a:solidFill>
                <a:latin typeface="Trebuchet MS"/>
                <a:cs typeface="Trebuchet MS"/>
              </a:rPr>
              <a:t>Uniting for progress is not merely an ideal but a critical requirement for </a:t>
            </a:r>
          </a:p>
          <a:p>
            <a:pPr marL="12065" marR="5080" indent="-635" algn="just">
              <a:lnSpc>
                <a:spcPts val="2330"/>
              </a:lnSpc>
              <a:spcBef>
                <a:spcPts val="560"/>
              </a:spcBef>
            </a:pPr>
            <a:endParaRPr lang="en-US" sz="4000" spc="-40" dirty="0">
              <a:solidFill>
                <a:srgbClr val="F1DD94"/>
              </a:solidFill>
              <a:latin typeface="Trebuchet MS"/>
              <a:cs typeface="Trebuchet MS"/>
            </a:endParaRPr>
          </a:p>
          <a:p>
            <a:pPr marL="12065" marR="5080" indent="-635" algn="just">
              <a:lnSpc>
                <a:spcPts val="2330"/>
              </a:lnSpc>
              <a:spcBef>
                <a:spcPts val="560"/>
              </a:spcBef>
            </a:pPr>
            <a:r>
              <a:rPr lang="en-US" sz="4000" spc="-40" dirty="0">
                <a:solidFill>
                  <a:srgbClr val="F1DD94"/>
                </a:solidFill>
                <a:latin typeface="Trebuchet MS"/>
                <a:cs typeface="Trebuchet MS"/>
              </a:rPr>
              <a:t>Kenya's growth and development.</a:t>
            </a:r>
          </a:p>
          <a:p>
            <a:pPr marL="12065" marR="5080" indent="-635" algn="just">
              <a:lnSpc>
                <a:spcPts val="2330"/>
              </a:lnSpc>
              <a:spcBef>
                <a:spcPts val="560"/>
              </a:spcBef>
            </a:pPr>
            <a:endParaRPr lang="en-US" sz="4000" spc="-40" dirty="0">
              <a:solidFill>
                <a:srgbClr val="F1DD94"/>
              </a:solidFill>
              <a:latin typeface="Trebuchet MS"/>
              <a:cs typeface="Trebuchet MS"/>
            </a:endParaRPr>
          </a:p>
          <a:p>
            <a:pPr marL="12065" marR="5080" indent="-635" algn="just">
              <a:lnSpc>
                <a:spcPts val="2330"/>
              </a:lnSpc>
              <a:spcBef>
                <a:spcPts val="560"/>
              </a:spcBef>
            </a:pPr>
            <a:r>
              <a:rPr lang="en-US" sz="4000" b="1" u="sng" spc="-40" dirty="0">
                <a:solidFill>
                  <a:srgbClr val="F1DD94"/>
                </a:solidFill>
                <a:latin typeface="Trebuchet MS"/>
                <a:cs typeface="Trebuchet MS"/>
              </a:rPr>
              <a:t>Moving Beyond Tribal Politics:</a:t>
            </a:r>
          </a:p>
          <a:p>
            <a:pPr marL="12065" marR="5080" indent="-635" algn="just">
              <a:lnSpc>
                <a:spcPts val="2330"/>
              </a:lnSpc>
              <a:spcBef>
                <a:spcPts val="560"/>
              </a:spcBef>
            </a:pPr>
            <a:endParaRPr lang="en-US" sz="4000" b="1" spc="-40" dirty="0">
              <a:solidFill>
                <a:srgbClr val="F1DD94"/>
              </a:solidFill>
              <a:latin typeface="Trebuchet MS"/>
              <a:cs typeface="Trebuchet MS"/>
            </a:endParaRPr>
          </a:p>
          <a:p>
            <a:pPr marL="12065" marR="5080" indent="-635" algn="just">
              <a:lnSpc>
                <a:spcPts val="2330"/>
              </a:lnSpc>
              <a:spcBef>
                <a:spcPts val="560"/>
              </a:spcBef>
            </a:pPr>
            <a:r>
              <a:rPr lang="en-US" sz="4000" spc="-40" dirty="0">
                <a:solidFill>
                  <a:srgbClr val="F1DD94"/>
                </a:solidFill>
                <a:latin typeface="Trebuchet MS"/>
                <a:cs typeface="Trebuchet MS"/>
              </a:rPr>
              <a:t>Transitioning from tribal politics is essential to foster national unity.</a:t>
            </a:r>
          </a:p>
          <a:p>
            <a:pPr marL="12065" marR="5080" indent="-635" algn="just">
              <a:lnSpc>
                <a:spcPts val="2330"/>
              </a:lnSpc>
              <a:spcBef>
                <a:spcPts val="560"/>
              </a:spcBef>
            </a:pPr>
            <a:endParaRPr lang="en-US" sz="4000" spc="-40" dirty="0">
              <a:solidFill>
                <a:srgbClr val="F1DD94"/>
              </a:solidFill>
              <a:latin typeface="Trebuchet MS"/>
              <a:cs typeface="Trebuchet MS"/>
            </a:endParaRPr>
          </a:p>
          <a:p>
            <a:pPr marL="12065" marR="5080" indent="-635" algn="just">
              <a:lnSpc>
                <a:spcPts val="2330"/>
              </a:lnSpc>
              <a:spcBef>
                <a:spcPts val="560"/>
              </a:spcBef>
            </a:pPr>
            <a:r>
              <a:rPr lang="en-US" sz="4000" spc="-40" dirty="0">
                <a:solidFill>
                  <a:srgbClr val="F1DD94"/>
                </a:solidFill>
                <a:latin typeface="Trebuchet MS"/>
                <a:cs typeface="Trebuchet MS"/>
              </a:rPr>
              <a:t>This shift will help create a stronger, more resilient nation.</a:t>
            </a:r>
          </a:p>
          <a:p>
            <a:pPr marL="12065" marR="5080" indent="-635" algn="just">
              <a:lnSpc>
                <a:spcPts val="2330"/>
              </a:lnSpc>
              <a:spcBef>
                <a:spcPts val="560"/>
              </a:spcBef>
            </a:pPr>
            <a:endParaRPr lang="en-US" sz="4000" u="sng" spc="-40" dirty="0">
              <a:solidFill>
                <a:srgbClr val="F1DD94"/>
              </a:solidFill>
              <a:latin typeface="Trebuchet MS"/>
              <a:cs typeface="Trebuchet MS"/>
            </a:endParaRPr>
          </a:p>
          <a:p>
            <a:pPr marL="12065" marR="5080" indent="-635" algn="just">
              <a:lnSpc>
                <a:spcPts val="2330"/>
              </a:lnSpc>
              <a:spcBef>
                <a:spcPts val="560"/>
              </a:spcBef>
            </a:pPr>
            <a:r>
              <a:rPr lang="en-US" sz="4000" b="1" u="sng" spc="-40" dirty="0">
                <a:solidFill>
                  <a:srgbClr val="F1DD94"/>
                </a:solidFill>
                <a:latin typeface="Trebuchet MS"/>
                <a:cs typeface="Trebuchet MS"/>
              </a:rPr>
              <a:t>Commitment to the Future:</a:t>
            </a:r>
          </a:p>
          <a:p>
            <a:pPr marL="12065" marR="5080" indent="-635" algn="just">
              <a:lnSpc>
                <a:spcPts val="2330"/>
              </a:lnSpc>
              <a:spcBef>
                <a:spcPts val="560"/>
              </a:spcBef>
            </a:pPr>
            <a:endParaRPr lang="en-US" sz="4000" b="1" u="sng" spc="-40" dirty="0">
              <a:solidFill>
                <a:srgbClr val="F1DD94"/>
              </a:solidFill>
              <a:latin typeface="Trebuchet MS"/>
              <a:cs typeface="Trebuchet MS"/>
            </a:endParaRPr>
          </a:p>
          <a:p>
            <a:pPr marL="12065" marR="5080" indent="-635" algn="just">
              <a:lnSpc>
                <a:spcPts val="2330"/>
              </a:lnSpc>
              <a:spcBef>
                <a:spcPts val="560"/>
              </a:spcBef>
            </a:pPr>
            <a:r>
              <a:rPr lang="en-US" sz="4000" spc="-40" dirty="0">
                <a:solidFill>
                  <a:srgbClr val="F1DD94"/>
                </a:solidFill>
                <a:latin typeface="Trebuchet MS"/>
                <a:cs typeface="Trebuchet MS"/>
              </a:rPr>
              <a:t>Commitment to unity, collaboration, and progress should be at the </a:t>
            </a:r>
          </a:p>
          <a:p>
            <a:pPr marL="12065" marR="5080" indent="-635" algn="just">
              <a:lnSpc>
                <a:spcPts val="2330"/>
              </a:lnSpc>
              <a:spcBef>
                <a:spcPts val="560"/>
              </a:spcBef>
            </a:pPr>
            <a:endParaRPr lang="en-US" sz="4000" spc="-40" dirty="0">
              <a:solidFill>
                <a:srgbClr val="F1DD94"/>
              </a:solidFill>
              <a:latin typeface="Trebuchet MS"/>
              <a:cs typeface="Trebuchet MS"/>
            </a:endParaRPr>
          </a:p>
          <a:p>
            <a:pPr marL="12065" marR="5080" indent="-635" algn="just">
              <a:lnSpc>
                <a:spcPts val="2330"/>
              </a:lnSpc>
              <a:spcBef>
                <a:spcPts val="560"/>
              </a:spcBef>
            </a:pPr>
            <a:r>
              <a:rPr lang="en-US" sz="4000" spc="-40" dirty="0">
                <a:solidFill>
                  <a:srgbClr val="F1DD94"/>
                </a:solidFill>
                <a:latin typeface="Trebuchet MS"/>
                <a:cs typeface="Trebuchet MS"/>
              </a:rPr>
              <a:t>forefront of Kenya's national agenda.</a:t>
            </a:r>
          </a:p>
          <a:p>
            <a:pPr marL="12065" marR="5080" indent="-635" algn="just">
              <a:lnSpc>
                <a:spcPts val="2330"/>
              </a:lnSpc>
              <a:spcBef>
                <a:spcPts val="560"/>
              </a:spcBef>
            </a:pPr>
            <a:endParaRPr lang="en-US" sz="4000" spc="-40" dirty="0">
              <a:solidFill>
                <a:srgbClr val="F1DD94"/>
              </a:solidFill>
              <a:latin typeface="Trebuchet MS"/>
              <a:cs typeface="Trebuchet MS"/>
            </a:endParaRPr>
          </a:p>
          <a:p>
            <a:pPr marL="12065" marR="5080" indent="-635" algn="just">
              <a:lnSpc>
                <a:spcPts val="2330"/>
              </a:lnSpc>
              <a:spcBef>
                <a:spcPts val="560"/>
              </a:spcBef>
            </a:pPr>
            <a:r>
              <a:rPr lang="en-US" sz="4000" spc="-40" dirty="0">
                <a:solidFill>
                  <a:srgbClr val="F1DD94"/>
                </a:solidFill>
                <a:latin typeface="Trebuchet MS"/>
                <a:cs typeface="Trebuchet MS"/>
              </a:rPr>
              <a:t>Prioritizing these values ensures sustainable development and stability.</a:t>
            </a:r>
          </a:p>
        </p:txBody>
      </p:sp>
      <p:pic>
        <p:nvPicPr>
          <p:cNvPr id="1030" name="Picture 6">
            <a:extLst>
              <a:ext uri="{FF2B5EF4-FFF2-40B4-BE49-F238E27FC236}">
                <a16:creationId xmlns:a16="http://schemas.microsoft.com/office/drawing/2014/main" id="{A30EC55A-C9F0-4A5C-8EC1-EA1A801AB32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405225" y="49778"/>
            <a:ext cx="1895475" cy="24098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5499970" y="1219"/>
            <a:ext cx="2788042" cy="2451100"/>
          </a:xfrm>
          <a:prstGeom prst="rect">
            <a:avLst/>
          </a:prstGeom>
        </p:spPr>
      </p:pic>
      <p:pic>
        <p:nvPicPr>
          <p:cNvPr id="3" name="object 3"/>
          <p:cNvPicPr/>
          <p:nvPr/>
        </p:nvPicPr>
        <p:blipFill>
          <a:blip r:embed="rId3" cstate="print"/>
          <a:stretch>
            <a:fillRect/>
          </a:stretch>
        </p:blipFill>
        <p:spPr>
          <a:xfrm>
            <a:off x="0" y="7823198"/>
            <a:ext cx="2792412" cy="2463800"/>
          </a:xfrm>
          <a:prstGeom prst="rect">
            <a:avLst/>
          </a:prstGeom>
        </p:spPr>
      </p:pic>
      <p:sp>
        <p:nvSpPr>
          <p:cNvPr id="4" name="object 4"/>
          <p:cNvSpPr txBox="1">
            <a:spLocks noGrp="1"/>
          </p:cNvSpPr>
          <p:nvPr>
            <p:ph type="title"/>
          </p:nvPr>
        </p:nvSpPr>
        <p:spPr>
          <a:xfrm>
            <a:off x="5661368" y="697903"/>
            <a:ext cx="6965315" cy="651510"/>
          </a:xfrm>
          <a:prstGeom prst="rect">
            <a:avLst/>
          </a:prstGeom>
        </p:spPr>
        <p:txBody>
          <a:bodyPr vert="horz" wrap="square" lIns="0" tIns="13335" rIns="0" bIns="0" rtlCol="0">
            <a:spAutoFit/>
          </a:bodyPr>
          <a:lstStyle/>
          <a:p>
            <a:pPr marL="12700">
              <a:lnSpc>
                <a:spcPct val="100000"/>
              </a:lnSpc>
              <a:spcBef>
                <a:spcPts val="105"/>
              </a:spcBef>
            </a:pPr>
            <a:r>
              <a:rPr sz="4100" spc="195" dirty="0"/>
              <a:t>Conclusion:</a:t>
            </a:r>
            <a:r>
              <a:rPr sz="4100" spc="45" dirty="0"/>
              <a:t> </a:t>
            </a:r>
            <a:r>
              <a:rPr sz="4100" spc="325" dirty="0"/>
              <a:t>A</a:t>
            </a:r>
            <a:r>
              <a:rPr sz="4100" spc="50" dirty="0"/>
              <a:t> </a:t>
            </a:r>
            <a:r>
              <a:rPr sz="4100" spc="140" dirty="0"/>
              <a:t>Uni</a:t>
            </a:r>
            <a:r>
              <a:rPr sz="4100" spc="835" dirty="0"/>
              <a:t> </a:t>
            </a:r>
            <a:r>
              <a:rPr sz="4100" spc="-30" dirty="0"/>
              <a:t>ied</a:t>
            </a:r>
            <a:r>
              <a:rPr sz="4100" spc="50" dirty="0"/>
              <a:t> </a:t>
            </a:r>
            <a:r>
              <a:rPr sz="4100" spc="130" dirty="0"/>
              <a:t>Future</a:t>
            </a:r>
            <a:endParaRPr sz="4100"/>
          </a:p>
        </p:txBody>
      </p:sp>
      <p:pic>
        <p:nvPicPr>
          <p:cNvPr id="5" name="object 5"/>
          <p:cNvPicPr/>
          <p:nvPr/>
        </p:nvPicPr>
        <p:blipFill>
          <a:blip r:embed="rId4" cstate="print"/>
          <a:stretch>
            <a:fillRect/>
          </a:stretch>
        </p:blipFill>
        <p:spPr>
          <a:xfrm>
            <a:off x="4272889" y="775030"/>
            <a:ext cx="971905" cy="758787"/>
          </a:xfrm>
          <a:prstGeom prst="rect">
            <a:avLst/>
          </a:prstGeom>
        </p:spPr>
      </p:pic>
      <p:sp>
        <p:nvSpPr>
          <p:cNvPr id="6" name="object 6"/>
          <p:cNvSpPr txBox="1"/>
          <p:nvPr/>
        </p:nvSpPr>
        <p:spPr>
          <a:xfrm>
            <a:off x="539750" y="2452319"/>
            <a:ext cx="16916400" cy="7104894"/>
          </a:xfrm>
          <a:prstGeom prst="rect">
            <a:avLst/>
          </a:prstGeom>
        </p:spPr>
        <p:txBody>
          <a:bodyPr vert="horz" wrap="square" lIns="0" tIns="71120" rIns="0" bIns="0" rtlCol="0">
            <a:spAutoFit/>
          </a:bodyPr>
          <a:lstStyle/>
          <a:p>
            <a:pPr marL="12065" marR="5080" indent="-635" algn="just">
              <a:lnSpc>
                <a:spcPts val="2330"/>
              </a:lnSpc>
              <a:spcBef>
                <a:spcPts val="560"/>
              </a:spcBef>
            </a:pPr>
            <a:r>
              <a:rPr lang="en-US" sz="4000" b="1" u="sng" spc="-40" dirty="0">
                <a:solidFill>
                  <a:srgbClr val="F1DD94"/>
                </a:solidFill>
                <a:latin typeface="Trebuchet MS"/>
                <a:cs typeface="Trebuchet MS"/>
              </a:rPr>
              <a:t>Call to Action:</a:t>
            </a:r>
          </a:p>
          <a:p>
            <a:pPr marL="12065" marR="5080" indent="-635" algn="just">
              <a:lnSpc>
                <a:spcPts val="2330"/>
              </a:lnSpc>
              <a:spcBef>
                <a:spcPts val="560"/>
              </a:spcBef>
            </a:pPr>
            <a:endParaRPr lang="en-US" sz="4000" b="1" spc="-40" dirty="0">
              <a:solidFill>
                <a:srgbClr val="F1DD94"/>
              </a:solidFill>
              <a:latin typeface="Trebuchet MS"/>
              <a:cs typeface="Trebuchet MS"/>
            </a:endParaRPr>
          </a:p>
          <a:p>
            <a:pPr marL="12065" marR="5080" indent="-635" algn="just">
              <a:lnSpc>
                <a:spcPts val="2330"/>
              </a:lnSpc>
              <a:spcBef>
                <a:spcPts val="560"/>
              </a:spcBef>
            </a:pPr>
            <a:r>
              <a:rPr lang="en-US" sz="4000" spc="-40" dirty="0">
                <a:solidFill>
                  <a:srgbClr val="F1DD94"/>
                </a:solidFill>
                <a:latin typeface="Trebuchet MS"/>
                <a:cs typeface="Trebuchet MS"/>
              </a:rPr>
              <a:t>Let us dedicate ourselves to building a future where these principles guide </a:t>
            </a:r>
          </a:p>
          <a:p>
            <a:pPr marL="12065" marR="5080" indent="-635" algn="just">
              <a:lnSpc>
                <a:spcPts val="2330"/>
              </a:lnSpc>
              <a:spcBef>
                <a:spcPts val="560"/>
              </a:spcBef>
            </a:pPr>
            <a:endParaRPr lang="en-US" sz="4000" spc="-40" dirty="0">
              <a:solidFill>
                <a:srgbClr val="F1DD94"/>
              </a:solidFill>
              <a:latin typeface="Trebuchet MS"/>
              <a:cs typeface="Trebuchet MS"/>
            </a:endParaRPr>
          </a:p>
          <a:p>
            <a:pPr marL="12065" marR="5080" indent="-635" algn="just">
              <a:lnSpc>
                <a:spcPts val="2330"/>
              </a:lnSpc>
              <a:spcBef>
                <a:spcPts val="560"/>
              </a:spcBef>
            </a:pPr>
            <a:r>
              <a:rPr lang="en-US" sz="4000" spc="-40" dirty="0">
                <a:solidFill>
                  <a:srgbClr val="F1DD94"/>
                </a:solidFill>
                <a:latin typeface="Trebuchet MS"/>
                <a:cs typeface="Trebuchet MS"/>
              </a:rPr>
              <a:t>our collective efforts.</a:t>
            </a:r>
          </a:p>
          <a:p>
            <a:pPr marL="12065" marR="5080" indent="-635" algn="just">
              <a:lnSpc>
                <a:spcPts val="2330"/>
              </a:lnSpc>
              <a:spcBef>
                <a:spcPts val="560"/>
              </a:spcBef>
            </a:pPr>
            <a:endParaRPr lang="en-US" sz="4000" spc="-40" dirty="0">
              <a:solidFill>
                <a:srgbClr val="F1DD94"/>
              </a:solidFill>
              <a:latin typeface="Trebuchet MS"/>
              <a:cs typeface="Trebuchet MS"/>
            </a:endParaRPr>
          </a:p>
          <a:p>
            <a:pPr marL="12065" marR="5080" indent="-635" algn="just">
              <a:lnSpc>
                <a:spcPts val="2330"/>
              </a:lnSpc>
              <a:spcBef>
                <a:spcPts val="560"/>
              </a:spcBef>
            </a:pPr>
            <a:r>
              <a:rPr lang="en-US" sz="4000" spc="-40" dirty="0">
                <a:solidFill>
                  <a:srgbClr val="F1DD94"/>
                </a:solidFill>
                <a:latin typeface="Trebuchet MS"/>
                <a:cs typeface="Trebuchet MS"/>
              </a:rPr>
              <a:t>Embrace strategies that promote inclusive governance, cross-cultural </a:t>
            </a:r>
          </a:p>
          <a:p>
            <a:pPr marL="12065" marR="5080" indent="-635" algn="just">
              <a:lnSpc>
                <a:spcPts val="2330"/>
              </a:lnSpc>
              <a:spcBef>
                <a:spcPts val="560"/>
              </a:spcBef>
            </a:pPr>
            <a:endParaRPr lang="en-US" sz="4000" spc="-40" dirty="0">
              <a:solidFill>
                <a:srgbClr val="F1DD94"/>
              </a:solidFill>
              <a:latin typeface="Trebuchet MS"/>
              <a:cs typeface="Trebuchet MS"/>
            </a:endParaRPr>
          </a:p>
          <a:p>
            <a:pPr marL="12065" marR="5080" indent="-635" algn="just">
              <a:lnSpc>
                <a:spcPts val="2330"/>
              </a:lnSpc>
              <a:spcBef>
                <a:spcPts val="560"/>
              </a:spcBef>
            </a:pPr>
            <a:r>
              <a:rPr lang="en-US" sz="4000" spc="-40" dirty="0">
                <a:solidFill>
                  <a:srgbClr val="F1DD94"/>
                </a:solidFill>
                <a:latin typeface="Trebuchet MS"/>
                <a:cs typeface="Trebuchet MS"/>
              </a:rPr>
              <a:t>dialogue, and community collaboration.</a:t>
            </a:r>
          </a:p>
          <a:p>
            <a:pPr marL="12065" marR="5080" indent="-635" algn="just">
              <a:lnSpc>
                <a:spcPts val="2330"/>
              </a:lnSpc>
              <a:spcBef>
                <a:spcPts val="560"/>
              </a:spcBef>
            </a:pPr>
            <a:endParaRPr lang="en-US" sz="4000" spc="-40" dirty="0">
              <a:solidFill>
                <a:srgbClr val="F1DD94"/>
              </a:solidFill>
              <a:latin typeface="Trebuchet MS"/>
              <a:cs typeface="Trebuchet MS"/>
            </a:endParaRPr>
          </a:p>
          <a:p>
            <a:pPr marL="12065" marR="5080" indent="-635" algn="just">
              <a:lnSpc>
                <a:spcPts val="2330"/>
              </a:lnSpc>
              <a:spcBef>
                <a:spcPts val="560"/>
              </a:spcBef>
            </a:pPr>
            <a:r>
              <a:rPr lang="en-US" sz="4000" u="sng" spc="-40" dirty="0">
                <a:solidFill>
                  <a:srgbClr val="F1DD94"/>
                </a:solidFill>
                <a:latin typeface="Trebuchet MS"/>
                <a:cs typeface="Trebuchet MS"/>
              </a:rPr>
              <a:t>Vision for a United Kenya:</a:t>
            </a:r>
          </a:p>
          <a:p>
            <a:pPr marL="12065" marR="5080" indent="-635" algn="just">
              <a:lnSpc>
                <a:spcPts val="2330"/>
              </a:lnSpc>
              <a:spcBef>
                <a:spcPts val="560"/>
              </a:spcBef>
            </a:pPr>
            <a:endParaRPr lang="en-US" sz="4000" spc="-40" dirty="0">
              <a:solidFill>
                <a:srgbClr val="F1DD94"/>
              </a:solidFill>
              <a:latin typeface="Trebuchet MS"/>
              <a:cs typeface="Trebuchet MS"/>
            </a:endParaRPr>
          </a:p>
          <a:p>
            <a:pPr marL="12065" marR="5080" indent="-635" algn="just">
              <a:lnSpc>
                <a:spcPts val="2330"/>
              </a:lnSpc>
              <a:spcBef>
                <a:spcPts val="560"/>
              </a:spcBef>
            </a:pPr>
            <a:r>
              <a:rPr lang="en-US" sz="4000" spc="-40" dirty="0">
                <a:solidFill>
                  <a:srgbClr val="F1DD94"/>
                </a:solidFill>
                <a:latin typeface="Trebuchet MS"/>
                <a:cs typeface="Trebuchet MS"/>
              </a:rPr>
              <a:t>By focusing on unity and collaboration, we can overcome challenges and </a:t>
            </a:r>
          </a:p>
          <a:p>
            <a:pPr marL="12065" marR="5080" indent="-635" algn="just">
              <a:lnSpc>
                <a:spcPts val="2330"/>
              </a:lnSpc>
              <a:spcBef>
                <a:spcPts val="560"/>
              </a:spcBef>
            </a:pPr>
            <a:endParaRPr lang="en-US" sz="4000" spc="-40" dirty="0">
              <a:solidFill>
                <a:srgbClr val="F1DD94"/>
              </a:solidFill>
              <a:latin typeface="Trebuchet MS"/>
              <a:cs typeface="Trebuchet MS"/>
            </a:endParaRPr>
          </a:p>
          <a:p>
            <a:pPr marL="12065" marR="5080" indent="-635" algn="just">
              <a:lnSpc>
                <a:spcPts val="2330"/>
              </a:lnSpc>
              <a:spcBef>
                <a:spcPts val="560"/>
              </a:spcBef>
            </a:pPr>
            <a:r>
              <a:rPr lang="en-US" sz="4000" spc="-40" dirty="0">
                <a:solidFill>
                  <a:srgbClr val="F1DD94"/>
                </a:solidFill>
                <a:latin typeface="Trebuchet MS"/>
                <a:cs typeface="Trebuchet MS"/>
              </a:rPr>
              <a:t>unlock the nation's potential.</a:t>
            </a:r>
          </a:p>
          <a:p>
            <a:pPr marL="12065" marR="5080" indent="-635" algn="just">
              <a:lnSpc>
                <a:spcPts val="2330"/>
              </a:lnSpc>
              <a:spcBef>
                <a:spcPts val="560"/>
              </a:spcBef>
            </a:pPr>
            <a:endParaRPr lang="en-US" sz="4000" spc="-40" dirty="0">
              <a:solidFill>
                <a:srgbClr val="F1DD94"/>
              </a:solidFill>
              <a:latin typeface="Trebuchet MS"/>
              <a:cs typeface="Trebuchet MS"/>
            </a:endParaRPr>
          </a:p>
          <a:p>
            <a:pPr marL="12065" marR="5080" indent="-635" algn="just">
              <a:lnSpc>
                <a:spcPts val="2330"/>
              </a:lnSpc>
              <a:spcBef>
                <a:spcPts val="560"/>
              </a:spcBef>
            </a:pPr>
            <a:r>
              <a:rPr lang="en-US" sz="4000" spc="-40" dirty="0">
                <a:solidFill>
                  <a:srgbClr val="F1DD94"/>
                </a:solidFill>
                <a:latin typeface="Trebuchet MS"/>
                <a:cs typeface="Trebuchet MS"/>
              </a:rPr>
              <a:t>A united Kenya will be better positioned to achieve long-term prosperity </a:t>
            </a:r>
          </a:p>
          <a:p>
            <a:pPr marL="12065" marR="5080" indent="-635" algn="just">
              <a:lnSpc>
                <a:spcPts val="2330"/>
              </a:lnSpc>
              <a:spcBef>
                <a:spcPts val="560"/>
              </a:spcBef>
            </a:pPr>
            <a:endParaRPr lang="en-US" sz="4000" spc="-40" dirty="0">
              <a:solidFill>
                <a:srgbClr val="F1DD94"/>
              </a:solidFill>
              <a:latin typeface="Trebuchet MS"/>
              <a:cs typeface="Trebuchet MS"/>
            </a:endParaRPr>
          </a:p>
          <a:p>
            <a:pPr marL="12065" marR="5080" indent="-635" algn="just">
              <a:lnSpc>
                <a:spcPts val="2330"/>
              </a:lnSpc>
              <a:spcBef>
                <a:spcPts val="560"/>
              </a:spcBef>
            </a:pPr>
            <a:r>
              <a:rPr lang="en-US" sz="4000" spc="-40" dirty="0">
                <a:solidFill>
                  <a:srgbClr val="F1DD94"/>
                </a:solidFill>
                <a:latin typeface="Trebuchet MS"/>
                <a:cs typeface="Trebuchet MS"/>
              </a:rPr>
              <a:t>and improved quality of life for all its citizens.</a:t>
            </a:r>
          </a:p>
        </p:txBody>
      </p:sp>
    </p:spTree>
    <p:extLst>
      <p:ext uri="{BB962C8B-B14F-4D97-AF65-F5344CB8AC3E}">
        <p14:creationId xmlns:p14="http://schemas.microsoft.com/office/powerpoint/2010/main" val="17131925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4492478" y="6068866"/>
            <a:ext cx="3795507" cy="3873500"/>
          </a:xfrm>
          <a:prstGeom prst="rect">
            <a:avLst/>
          </a:prstGeom>
        </p:spPr>
      </p:pic>
      <p:pic>
        <p:nvPicPr>
          <p:cNvPr id="3" name="object 3"/>
          <p:cNvPicPr/>
          <p:nvPr/>
        </p:nvPicPr>
        <p:blipFill>
          <a:blip r:embed="rId3" cstate="print"/>
          <a:stretch>
            <a:fillRect/>
          </a:stretch>
        </p:blipFill>
        <p:spPr>
          <a:xfrm>
            <a:off x="0" y="438937"/>
            <a:ext cx="3772928" cy="3873500"/>
          </a:xfrm>
          <a:prstGeom prst="rect">
            <a:avLst/>
          </a:prstGeom>
        </p:spPr>
      </p:pic>
      <p:sp>
        <p:nvSpPr>
          <p:cNvPr id="4" name="object 4"/>
          <p:cNvSpPr txBox="1">
            <a:spLocks noGrp="1"/>
          </p:cNvSpPr>
          <p:nvPr>
            <p:ph type="title"/>
          </p:nvPr>
        </p:nvSpPr>
        <p:spPr>
          <a:xfrm>
            <a:off x="5586425" y="1371574"/>
            <a:ext cx="7061834" cy="2455545"/>
          </a:xfrm>
          <a:prstGeom prst="rect">
            <a:avLst/>
          </a:prstGeom>
        </p:spPr>
        <p:txBody>
          <a:bodyPr vert="horz" wrap="square" lIns="0" tIns="12065" rIns="0" bIns="0" rtlCol="0">
            <a:spAutoFit/>
          </a:bodyPr>
          <a:lstStyle/>
          <a:p>
            <a:pPr marL="12700">
              <a:lnSpc>
                <a:spcPct val="100000"/>
              </a:lnSpc>
              <a:spcBef>
                <a:spcPts val="95"/>
              </a:spcBef>
            </a:pPr>
            <a:r>
              <a:rPr sz="15950" spc="90" dirty="0"/>
              <a:t>Thanks!</a:t>
            </a:r>
            <a:endParaRPr sz="15950"/>
          </a:p>
        </p:txBody>
      </p:sp>
      <p:grpSp>
        <p:nvGrpSpPr>
          <p:cNvPr id="5" name="object 5"/>
          <p:cNvGrpSpPr/>
          <p:nvPr/>
        </p:nvGrpSpPr>
        <p:grpSpPr>
          <a:xfrm>
            <a:off x="7138517" y="5750941"/>
            <a:ext cx="720090" cy="722630"/>
            <a:chOff x="7138517" y="5750941"/>
            <a:chExt cx="720090" cy="722630"/>
          </a:xfrm>
        </p:grpSpPr>
        <p:sp>
          <p:nvSpPr>
            <p:cNvPr id="6" name="object 6"/>
            <p:cNvSpPr/>
            <p:nvPr/>
          </p:nvSpPr>
          <p:spPr>
            <a:xfrm>
              <a:off x="7138517" y="5750941"/>
              <a:ext cx="720090" cy="722630"/>
            </a:xfrm>
            <a:custGeom>
              <a:avLst/>
              <a:gdLst/>
              <a:ahLst/>
              <a:cxnLst/>
              <a:rect l="l" t="t" r="r" b="b"/>
              <a:pathLst>
                <a:path w="720090" h="722629">
                  <a:moveTo>
                    <a:pt x="359994" y="0"/>
                  </a:moveTo>
                  <a:lnTo>
                    <a:pt x="311422" y="3311"/>
                  </a:lnTo>
                  <a:lnTo>
                    <a:pt x="264752" y="12951"/>
                  </a:lnTo>
                  <a:lnTo>
                    <a:pt x="220425" y="28475"/>
                  </a:lnTo>
                  <a:lnTo>
                    <a:pt x="178885" y="49443"/>
                  </a:lnTo>
                  <a:lnTo>
                    <a:pt x="140574" y="75410"/>
                  </a:lnTo>
                  <a:lnTo>
                    <a:pt x="105935" y="105935"/>
                  </a:lnTo>
                  <a:lnTo>
                    <a:pt x="75410" y="140574"/>
                  </a:lnTo>
                  <a:lnTo>
                    <a:pt x="49443" y="178885"/>
                  </a:lnTo>
                  <a:lnTo>
                    <a:pt x="28475" y="220425"/>
                  </a:lnTo>
                  <a:lnTo>
                    <a:pt x="12951" y="264752"/>
                  </a:lnTo>
                  <a:lnTo>
                    <a:pt x="3311" y="311422"/>
                  </a:lnTo>
                  <a:lnTo>
                    <a:pt x="0" y="359994"/>
                  </a:lnTo>
                  <a:lnTo>
                    <a:pt x="3311" y="409089"/>
                  </a:lnTo>
                  <a:lnTo>
                    <a:pt x="12951" y="456110"/>
                  </a:lnTo>
                  <a:lnTo>
                    <a:pt x="28475" y="500649"/>
                  </a:lnTo>
                  <a:lnTo>
                    <a:pt x="49443" y="542298"/>
                  </a:lnTo>
                  <a:lnTo>
                    <a:pt x="75410" y="580648"/>
                  </a:lnTo>
                  <a:lnTo>
                    <a:pt x="105935" y="615292"/>
                  </a:lnTo>
                  <a:lnTo>
                    <a:pt x="140574" y="645822"/>
                  </a:lnTo>
                  <a:lnTo>
                    <a:pt x="178885" y="671830"/>
                  </a:lnTo>
                  <a:lnTo>
                    <a:pt x="220425" y="692907"/>
                  </a:lnTo>
                  <a:lnTo>
                    <a:pt x="264752" y="708646"/>
                  </a:lnTo>
                  <a:lnTo>
                    <a:pt x="311422" y="718639"/>
                  </a:lnTo>
                  <a:lnTo>
                    <a:pt x="359994" y="722477"/>
                  </a:lnTo>
                  <a:lnTo>
                    <a:pt x="408568" y="719164"/>
                  </a:lnTo>
                  <a:lnTo>
                    <a:pt x="455241" y="709514"/>
                  </a:lnTo>
                  <a:lnTo>
                    <a:pt x="499569" y="693962"/>
                  </a:lnTo>
                  <a:lnTo>
                    <a:pt x="541111" y="672941"/>
                  </a:lnTo>
                  <a:lnTo>
                    <a:pt x="579423" y="646886"/>
                  </a:lnTo>
                  <a:lnTo>
                    <a:pt x="614064" y="616230"/>
                  </a:lnTo>
                  <a:lnTo>
                    <a:pt x="644589" y="581408"/>
                  </a:lnTo>
                  <a:lnTo>
                    <a:pt x="670557" y="542854"/>
                  </a:lnTo>
                  <a:lnTo>
                    <a:pt x="691524" y="501001"/>
                  </a:lnTo>
                  <a:lnTo>
                    <a:pt x="707049" y="456284"/>
                  </a:lnTo>
                  <a:lnTo>
                    <a:pt x="716689" y="409137"/>
                  </a:lnTo>
                  <a:lnTo>
                    <a:pt x="720001" y="359994"/>
                  </a:lnTo>
                  <a:lnTo>
                    <a:pt x="716689" y="310849"/>
                  </a:lnTo>
                  <a:lnTo>
                    <a:pt x="707049" y="263709"/>
                  </a:lnTo>
                  <a:lnTo>
                    <a:pt x="691524" y="219018"/>
                  </a:lnTo>
                  <a:lnTo>
                    <a:pt x="670557" y="177217"/>
                  </a:lnTo>
                  <a:lnTo>
                    <a:pt x="644589" y="138750"/>
                  </a:lnTo>
                  <a:lnTo>
                    <a:pt x="614064" y="104059"/>
                  </a:lnTo>
                  <a:lnTo>
                    <a:pt x="579423" y="73586"/>
                  </a:lnTo>
                  <a:lnTo>
                    <a:pt x="541111" y="47775"/>
                  </a:lnTo>
                  <a:lnTo>
                    <a:pt x="499569" y="27068"/>
                  </a:lnTo>
                  <a:lnTo>
                    <a:pt x="455241" y="11908"/>
                  </a:lnTo>
                  <a:lnTo>
                    <a:pt x="408568" y="2738"/>
                  </a:lnTo>
                  <a:lnTo>
                    <a:pt x="359994" y="0"/>
                  </a:lnTo>
                  <a:close/>
                </a:path>
              </a:pathLst>
            </a:custGeom>
            <a:solidFill>
              <a:srgbClr val="F1DD94"/>
            </a:solidFill>
          </p:spPr>
          <p:txBody>
            <a:bodyPr wrap="square" lIns="0" tIns="0" rIns="0" bIns="0" rtlCol="0"/>
            <a:lstStyle/>
            <a:p>
              <a:endParaRPr/>
            </a:p>
          </p:txBody>
        </p:sp>
        <p:sp>
          <p:nvSpPr>
            <p:cNvPr id="7" name="object 7"/>
            <p:cNvSpPr/>
            <p:nvPr/>
          </p:nvSpPr>
          <p:spPr>
            <a:xfrm>
              <a:off x="7368547" y="5905930"/>
              <a:ext cx="222885" cy="422909"/>
            </a:xfrm>
            <a:custGeom>
              <a:avLst/>
              <a:gdLst/>
              <a:ahLst/>
              <a:cxnLst/>
              <a:rect l="l" t="t" r="r" b="b"/>
              <a:pathLst>
                <a:path w="222884" h="422910">
                  <a:moveTo>
                    <a:pt x="177498" y="70001"/>
                  </a:moveTo>
                  <a:lnTo>
                    <a:pt x="177498" y="70001"/>
                  </a:lnTo>
                  <a:lnTo>
                    <a:pt x="222495" y="70001"/>
                  </a:lnTo>
                  <a:lnTo>
                    <a:pt x="222495" y="2501"/>
                  </a:lnTo>
                  <a:lnTo>
                    <a:pt x="214989" y="2501"/>
                  </a:lnTo>
                  <a:lnTo>
                    <a:pt x="207496" y="2501"/>
                  </a:lnTo>
                  <a:lnTo>
                    <a:pt x="199990" y="0"/>
                  </a:lnTo>
                  <a:lnTo>
                    <a:pt x="190227" y="0"/>
                  </a:lnTo>
                  <a:lnTo>
                    <a:pt x="179994" y="0"/>
                  </a:lnTo>
                  <a:lnTo>
                    <a:pt x="169761" y="0"/>
                  </a:lnTo>
                  <a:lnTo>
                    <a:pt x="159997" y="0"/>
                  </a:lnTo>
                  <a:lnTo>
                    <a:pt x="145034" y="977"/>
                  </a:lnTo>
                  <a:lnTo>
                    <a:pt x="102491" y="17513"/>
                  </a:lnTo>
                  <a:lnTo>
                    <a:pt x="72263" y="58642"/>
                  </a:lnTo>
                  <a:lnTo>
                    <a:pt x="65625" y="90008"/>
                  </a:lnTo>
                  <a:lnTo>
                    <a:pt x="66094" y="97505"/>
                  </a:lnTo>
                  <a:lnTo>
                    <a:pt x="67501" y="105001"/>
                  </a:lnTo>
                  <a:lnTo>
                    <a:pt x="67501" y="116250"/>
                  </a:lnTo>
                  <a:lnTo>
                    <a:pt x="67501" y="127501"/>
                  </a:lnTo>
                  <a:lnTo>
                    <a:pt x="67501" y="138753"/>
                  </a:lnTo>
                  <a:lnTo>
                    <a:pt x="67501" y="150009"/>
                  </a:lnTo>
                  <a:lnTo>
                    <a:pt x="67501" y="155000"/>
                  </a:lnTo>
                  <a:lnTo>
                    <a:pt x="0" y="155000"/>
                  </a:lnTo>
                  <a:lnTo>
                    <a:pt x="0" y="232494"/>
                  </a:lnTo>
                  <a:lnTo>
                    <a:pt x="64999" y="232494"/>
                  </a:lnTo>
                  <a:lnTo>
                    <a:pt x="64999" y="422496"/>
                  </a:lnTo>
                  <a:lnTo>
                    <a:pt x="144998" y="422496"/>
                  </a:lnTo>
                  <a:lnTo>
                    <a:pt x="144998" y="232494"/>
                  </a:lnTo>
                  <a:lnTo>
                    <a:pt x="209998" y="232494"/>
                  </a:lnTo>
                  <a:lnTo>
                    <a:pt x="211912" y="213710"/>
                  </a:lnTo>
                  <a:lnTo>
                    <a:pt x="214058" y="194690"/>
                  </a:lnTo>
                  <a:lnTo>
                    <a:pt x="216672" y="175199"/>
                  </a:lnTo>
                  <a:lnTo>
                    <a:pt x="219993" y="155000"/>
                  </a:lnTo>
                  <a:lnTo>
                    <a:pt x="204994" y="155000"/>
                  </a:lnTo>
                  <a:lnTo>
                    <a:pt x="188237" y="155000"/>
                  </a:lnTo>
                  <a:lnTo>
                    <a:pt x="168433" y="155000"/>
                  </a:lnTo>
                  <a:lnTo>
                    <a:pt x="151912" y="155000"/>
                  </a:lnTo>
                  <a:lnTo>
                    <a:pt x="144998" y="155000"/>
                  </a:lnTo>
                  <a:lnTo>
                    <a:pt x="144998" y="133053"/>
                  </a:lnTo>
                  <a:lnTo>
                    <a:pt x="144998" y="120008"/>
                  </a:lnTo>
                  <a:lnTo>
                    <a:pt x="144998" y="110708"/>
                  </a:lnTo>
                  <a:lnTo>
                    <a:pt x="144998" y="99998"/>
                  </a:lnTo>
                  <a:lnTo>
                    <a:pt x="147264" y="85822"/>
                  </a:lnTo>
                  <a:lnTo>
                    <a:pt x="153747" y="76565"/>
                  </a:lnTo>
                  <a:lnTo>
                    <a:pt x="163981" y="71525"/>
                  </a:lnTo>
                  <a:lnTo>
                    <a:pt x="177498" y="70001"/>
                  </a:lnTo>
                  <a:close/>
                </a:path>
              </a:pathLst>
            </a:custGeom>
            <a:ln w="24999">
              <a:solidFill>
                <a:srgbClr val="17634D"/>
              </a:solidFill>
            </a:ln>
          </p:spPr>
          <p:txBody>
            <a:bodyPr wrap="square" lIns="0" tIns="0" rIns="0" bIns="0" rtlCol="0"/>
            <a:lstStyle/>
            <a:p>
              <a:endParaRPr/>
            </a:p>
          </p:txBody>
        </p:sp>
      </p:grpSp>
      <p:grpSp>
        <p:nvGrpSpPr>
          <p:cNvPr id="8" name="object 8"/>
          <p:cNvGrpSpPr/>
          <p:nvPr/>
        </p:nvGrpSpPr>
        <p:grpSpPr>
          <a:xfrm>
            <a:off x="8218513" y="5753443"/>
            <a:ext cx="720090" cy="722630"/>
            <a:chOff x="8218513" y="5753443"/>
            <a:chExt cx="720090" cy="722630"/>
          </a:xfrm>
        </p:grpSpPr>
        <p:sp>
          <p:nvSpPr>
            <p:cNvPr id="9" name="object 9"/>
            <p:cNvSpPr/>
            <p:nvPr/>
          </p:nvSpPr>
          <p:spPr>
            <a:xfrm>
              <a:off x="8218513" y="5753443"/>
              <a:ext cx="720090" cy="722630"/>
            </a:xfrm>
            <a:custGeom>
              <a:avLst/>
              <a:gdLst/>
              <a:ahLst/>
              <a:cxnLst/>
              <a:rect l="l" t="t" r="r" b="b"/>
              <a:pathLst>
                <a:path w="720090" h="722629">
                  <a:moveTo>
                    <a:pt x="359994" y="0"/>
                  </a:moveTo>
                  <a:lnTo>
                    <a:pt x="311425" y="3313"/>
                  </a:lnTo>
                  <a:lnTo>
                    <a:pt x="264756" y="12962"/>
                  </a:lnTo>
                  <a:lnTo>
                    <a:pt x="220431" y="28514"/>
                  </a:lnTo>
                  <a:lnTo>
                    <a:pt x="178891" y="49535"/>
                  </a:lnTo>
                  <a:lnTo>
                    <a:pt x="140580" y="75590"/>
                  </a:lnTo>
                  <a:lnTo>
                    <a:pt x="105940" y="106246"/>
                  </a:lnTo>
                  <a:lnTo>
                    <a:pt x="75414" y="141068"/>
                  </a:lnTo>
                  <a:lnTo>
                    <a:pt x="49446" y="179623"/>
                  </a:lnTo>
                  <a:lnTo>
                    <a:pt x="28477" y="221475"/>
                  </a:lnTo>
                  <a:lnTo>
                    <a:pt x="12952" y="266192"/>
                  </a:lnTo>
                  <a:lnTo>
                    <a:pt x="3311" y="313340"/>
                  </a:lnTo>
                  <a:lnTo>
                    <a:pt x="0" y="362483"/>
                  </a:lnTo>
                  <a:lnTo>
                    <a:pt x="3311" y="411580"/>
                  </a:lnTo>
                  <a:lnTo>
                    <a:pt x="12952" y="458593"/>
                  </a:lnTo>
                  <a:lnTo>
                    <a:pt x="28477" y="503107"/>
                  </a:lnTo>
                  <a:lnTo>
                    <a:pt x="49446" y="544703"/>
                  </a:lnTo>
                  <a:lnTo>
                    <a:pt x="75414" y="582967"/>
                  </a:lnTo>
                  <a:lnTo>
                    <a:pt x="105940" y="617480"/>
                  </a:lnTo>
                  <a:lnTo>
                    <a:pt x="140580" y="647826"/>
                  </a:lnTo>
                  <a:lnTo>
                    <a:pt x="178891" y="673590"/>
                  </a:lnTo>
                  <a:lnTo>
                    <a:pt x="220431" y="694353"/>
                  </a:lnTo>
                  <a:lnTo>
                    <a:pt x="264756" y="709700"/>
                  </a:lnTo>
                  <a:lnTo>
                    <a:pt x="311425" y="719213"/>
                  </a:lnTo>
                  <a:lnTo>
                    <a:pt x="359994" y="722477"/>
                  </a:lnTo>
                  <a:lnTo>
                    <a:pt x="408568" y="719166"/>
                  </a:lnTo>
                  <a:lnTo>
                    <a:pt x="455241" y="709526"/>
                  </a:lnTo>
                  <a:lnTo>
                    <a:pt x="499569" y="694001"/>
                  </a:lnTo>
                  <a:lnTo>
                    <a:pt x="541111" y="673034"/>
                  </a:lnTo>
                  <a:lnTo>
                    <a:pt x="579423" y="647066"/>
                  </a:lnTo>
                  <a:lnTo>
                    <a:pt x="614064" y="616542"/>
                  </a:lnTo>
                  <a:lnTo>
                    <a:pt x="644589" y="581903"/>
                  </a:lnTo>
                  <a:lnTo>
                    <a:pt x="670557" y="543592"/>
                  </a:lnTo>
                  <a:lnTo>
                    <a:pt x="691524" y="502051"/>
                  </a:lnTo>
                  <a:lnTo>
                    <a:pt x="707049" y="457725"/>
                  </a:lnTo>
                  <a:lnTo>
                    <a:pt x="716689" y="411054"/>
                  </a:lnTo>
                  <a:lnTo>
                    <a:pt x="720001" y="362483"/>
                  </a:lnTo>
                  <a:lnTo>
                    <a:pt x="716689" y="313340"/>
                  </a:lnTo>
                  <a:lnTo>
                    <a:pt x="707049" y="266192"/>
                  </a:lnTo>
                  <a:lnTo>
                    <a:pt x="691524" y="221475"/>
                  </a:lnTo>
                  <a:lnTo>
                    <a:pt x="670557" y="179623"/>
                  </a:lnTo>
                  <a:lnTo>
                    <a:pt x="644589" y="141068"/>
                  </a:lnTo>
                  <a:lnTo>
                    <a:pt x="614064" y="106246"/>
                  </a:lnTo>
                  <a:lnTo>
                    <a:pt x="579423" y="75590"/>
                  </a:lnTo>
                  <a:lnTo>
                    <a:pt x="541111" y="49535"/>
                  </a:lnTo>
                  <a:lnTo>
                    <a:pt x="499569" y="28514"/>
                  </a:lnTo>
                  <a:lnTo>
                    <a:pt x="455241" y="12962"/>
                  </a:lnTo>
                  <a:lnTo>
                    <a:pt x="408568" y="3313"/>
                  </a:lnTo>
                  <a:lnTo>
                    <a:pt x="359994" y="0"/>
                  </a:lnTo>
                  <a:close/>
                </a:path>
              </a:pathLst>
            </a:custGeom>
            <a:solidFill>
              <a:srgbClr val="F1DD94"/>
            </a:solidFill>
          </p:spPr>
          <p:txBody>
            <a:bodyPr wrap="square" lIns="0" tIns="0" rIns="0" bIns="0" rtlCol="0"/>
            <a:lstStyle/>
            <a:p>
              <a:endParaRPr/>
            </a:p>
          </p:txBody>
        </p:sp>
        <p:sp>
          <p:nvSpPr>
            <p:cNvPr id="10" name="object 10"/>
            <p:cNvSpPr/>
            <p:nvPr/>
          </p:nvSpPr>
          <p:spPr>
            <a:xfrm>
              <a:off x="8388542" y="5959882"/>
              <a:ext cx="410209" cy="334010"/>
            </a:xfrm>
            <a:custGeom>
              <a:avLst/>
              <a:gdLst/>
              <a:ahLst/>
              <a:cxnLst/>
              <a:rect l="l" t="t" r="r" b="b"/>
              <a:pathLst>
                <a:path w="410209" h="334010">
                  <a:moveTo>
                    <a:pt x="124995" y="261040"/>
                  </a:moveTo>
                  <a:lnTo>
                    <a:pt x="94568" y="254164"/>
                  </a:lnTo>
                  <a:lnTo>
                    <a:pt x="70937" y="239790"/>
                  </a:lnTo>
                  <a:lnTo>
                    <a:pt x="54335" y="221668"/>
                  </a:lnTo>
                  <a:lnTo>
                    <a:pt x="44996" y="203548"/>
                  </a:lnTo>
                  <a:lnTo>
                    <a:pt x="54377" y="204916"/>
                  </a:lnTo>
                  <a:lnTo>
                    <a:pt x="63753" y="205112"/>
                  </a:lnTo>
                  <a:lnTo>
                    <a:pt x="73127" y="203900"/>
                  </a:lnTo>
                  <a:lnTo>
                    <a:pt x="82500" y="201046"/>
                  </a:lnTo>
                  <a:lnTo>
                    <a:pt x="65121" y="195888"/>
                  </a:lnTo>
                  <a:lnTo>
                    <a:pt x="50316" y="187919"/>
                  </a:lnTo>
                  <a:lnTo>
                    <a:pt x="22382" y="153311"/>
                  </a:lnTo>
                  <a:lnTo>
                    <a:pt x="14998" y="116046"/>
                  </a:lnTo>
                  <a:lnTo>
                    <a:pt x="24373" y="119721"/>
                  </a:lnTo>
                  <a:lnTo>
                    <a:pt x="33750" y="122926"/>
                  </a:lnTo>
                  <a:lnTo>
                    <a:pt x="43128" y="125194"/>
                  </a:lnTo>
                  <a:lnTo>
                    <a:pt x="52502" y="126054"/>
                  </a:lnTo>
                  <a:lnTo>
                    <a:pt x="40393" y="115777"/>
                  </a:lnTo>
                  <a:lnTo>
                    <a:pt x="30628" y="103864"/>
                  </a:lnTo>
                  <a:lnTo>
                    <a:pt x="23675" y="90546"/>
                  </a:lnTo>
                  <a:lnTo>
                    <a:pt x="20002" y="76055"/>
                  </a:lnTo>
                  <a:lnTo>
                    <a:pt x="17657" y="59607"/>
                  </a:lnTo>
                  <a:lnTo>
                    <a:pt x="18124" y="43862"/>
                  </a:lnTo>
                  <a:lnTo>
                    <a:pt x="21404" y="28587"/>
                  </a:lnTo>
                  <a:lnTo>
                    <a:pt x="27496" y="13546"/>
                  </a:lnTo>
                  <a:lnTo>
                    <a:pt x="65035" y="50110"/>
                  </a:lnTo>
                  <a:lnTo>
                    <a:pt x="106561" y="77298"/>
                  </a:lnTo>
                  <a:lnTo>
                    <a:pt x="152306" y="95111"/>
                  </a:lnTo>
                  <a:lnTo>
                    <a:pt x="202505" y="103550"/>
                  </a:lnTo>
                  <a:lnTo>
                    <a:pt x="202505" y="101048"/>
                  </a:lnTo>
                  <a:lnTo>
                    <a:pt x="202505" y="98546"/>
                  </a:lnTo>
                  <a:lnTo>
                    <a:pt x="200003" y="93555"/>
                  </a:lnTo>
                  <a:lnTo>
                    <a:pt x="199143" y="78983"/>
                  </a:lnTo>
                  <a:lnTo>
                    <a:pt x="200627" y="65115"/>
                  </a:lnTo>
                  <a:lnTo>
                    <a:pt x="223241" y="24606"/>
                  </a:lnTo>
                  <a:lnTo>
                    <a:pt x="269994" y="1050"/>
                  </a:lnTo>
                  <a:lnTo>
                    <a:pt x="291557" y="0"/>
                  </a:lnTo>
                  <a:lnTo>
                    <a:pt x="311246" y="3868"/>
                  </a:lnTo>
                  <a:lnTo>
                    <a:pt x="329062" y="11953"/>
                  </a:lnTo>
                  <a:lnTo>
                    <a:pt x="345002" y="23554"/>
                  </a:lnTo>
                  <a:lnTo>
                    <a:pt x="347504" y="26056"/>
                  </a:lnTo>
                  <a:lnTo>
                    <a:pt x="349993" y="23554"/>
                  </a:lnTo>
                  <a:lnTo>
                    <a:pt x="363046" y="20818"/>
                  </a:lnTo>
                  <a:lnTo>
                    <a:pt x="375625" y="16675"/>
                  </a:lnTo>
                  <a:lnTo>
                    <a:pt x="387266" y="11597"/>
                  </a:lnTo>
                  <a:lnTo>
                    <a:pt x="397505" y="6054"/>
                  </a:lnTo>
                  <a:lnTo>
                    <a:pt x="400007" y="6054"/>
                  </a:lnTo>
                  <a:lnTo>
                    <a:pt x="394847" y="20117"/>
                  </a:lnTo>
                  <a:lnTo>
                    <a:pt x="386875" y="32304"/>
                  </a:lnTo>
                  <a:lnTo>
                    <a:pt x="376093" y="42615"/>
                  </a:lnTo>
                  <a:lnTo>
                    <a:pt x="362503" y="51049"/>
                  </a:lnTo>
                  <a:lnTo>
                    <a:pt x="375199" y="49094"/>
                  </a:lnTo>
                  <a:lnTo>
                    <a:pt x="387191" y="46672"/>
                  </a:lnTo>
                  <a:lnTo>
                    <a:pt x="398713" y="43314"/>
                  </a:lnTo>
                  <a:lnTo>
                    <a:pt x="410002" y="38552"/>
                  </a:lnTo>
                  <a:lnTo>
                    <a:pt x="407500" y="43556"/>
                  </a:lnTo>
                  <a:lnTo>
                    <a:pt x="404998" y="46045"/>
                  </a:lnTo>
                  <a:lnTo>
                    <a:pt x="402496" y="51049"/>
                  </a:lnTo>
                  <a:lnTo>
                    <a:pt x="394959" y="59960"/>
                  </a:lnTo>
                  <a:lnTo>
                    <a:pt x="387184" y="67928"/>
                  </a:lnTo>
                  <a:lnTo>
                    <a:pt x="378941" y="74957"/>
                  </a:lnTo>
                  <a:lnTo>
                    <a:pt x="369996" y="81046"/>
                  </a:lnTo>
                  <a:lnTo>
                    <a:pt x="369996" y="83548"/>
                  </a:lnTo>
                  <a:lnTo>
                    <a:pt x="369957" y="92927"/>
                  </a:lnTo>
                  <a:lnTo>
                    <a:pt x="369685" y="102304"/>
                  </a:lnTo>
                  <a:lnTo>
                    <a:pt x="368946" y="111677"/>
                  </a:lnTo>
                  <a:lnTo>
                    <a:pt x="367507" y="121050"/>
                  </a:lnTo>
                  <a:lnTo>
                    <a:pt x="364692" y="139836"/>
                  </a:lnTo>
                  <a:lnTo>
                    <a:pt x="353439" y="178351"/>
                  </a:lnTo>
                  <a:lnTo>
                    <a:pt x="335160" y="216783"/>
                  </a:lnTo>
                  <a:lnTo>
                    <a:pt x="312661" y="249518"/>
                  </a:lnTo>
                  <a:lnTo>
                    <a:pt x="274296" y="286002"/>
                  </a:lnTo>
                  <a:lnTo>
                    <a:pt x="216328" y="318737"/>
                  </a:lnTo>
                  <a:lnTo>
                    <a:pt x="172308" y="330376"/>
                  </a:lnTo>
                  <a:lnTo>
                    <a:pt x="137505" y="333543"/>
                  </a:lnTo>
                  <a:lnTo>
                    <a:pt x="101996" y="331589"/>
                  </a:lnTo>
                  <a:lnTo>
                    <a:pt x="67189" y="325415"/>
                  </a:lnTo>
                  <a:lnTo>
                    <a:pt x="33788" y="314555"/>
                  </a:lnTo>
                  <a:lnTo>
                    <a:pt x="2501" y="298542"/>
                  </a:lnTo>
                  <a:lnTo>
                    <a:pt x="0" y="296040"/>
                  </a:lnTo>
                  <a:lnTo>
                    <a:pt x="22070" y="296901"/>
                  </a:lnTo>
                  <a:lnTo>
                    <a:pt x="64339" y="291120"/>
                  </a:lnTo>
                  <a:lnTo>
                    <a:pt x="105937" y="274168"/>
                  </a:lnTo>
                  <a:lnTo>
                    <a:pt x="124995" y="261040"/>
                  </a:lnTo>
                  <a:close/>
                </a:path>
              </a:pathLst>
            </a:custGeom>
            <a:ln w="24999">
              <a:solidFill>
                <a:srgbClr val="17634D"/>
              </a:solidFill>
            </a:ln>
          </p:spPr>
          <p:txBody>
            <a:bodyPr wrap="square" lIns="0" tIns="0" rIns="0" bIns="0" rtlCol="0"/>
            <a:lstStyle/>
            <a:p>
              <a:endParaRPr/>
            </a:p>
          </p:txBody>
        </p:sp>
      </p:grpSp>
      <p:grpSp>
        <p:nvGrpSpPr>
          <p:cNvPr id="11" name="object 11"/>
          <p:cNvGrpSpPr/>
          <p:nvPr/>
        </p:nvGrpSpPr>
        <p:grpSpPr>
          <a:xfrm>
            <a:off x="9296019" y="5755944"/>
            <a:ext cx="720090" cy="722630"/>
            <a:chOff x="9296019" y="5755944"/>
            <a:chExt cx="720090" cy="722630"/>
          </a:xfrm>
        </p:grpSpPr>
        <p:sp>
          <p:nvSpPr>
            <p:cNvPr id="12" name="object 12"/>
            <p:cNvSpPr/>
            <p:nvPr/>
          </p:nvSpPr>
          <p:spPr>
            <a:xfrm>
              <a:off x="9296019" y="5755944"/>
              <a:ext cx="720090" cy="722630"/>
            </a:xfrm>
            <a:custGeom>
              <a:avLst/>
              <a:gdLst/>
              <a:ahLst/>
              <a:cxnLst/>
              <a:rect l="l" t="t" r="r" b="b"/>
              <a:pathLst>
                <a:path w="720090" h="722629">
                  <a:moveTo>
                    <a:pt x="359994" y="0"/>
                  </a:moveTo>
                  <a:lnTo>
                    <a:pt x="310897" y="3313"/>
                  </a:lnTo>
                  <a:lnTo>
                    <a:pt x="263883" y="12962"/>
                  </a:lnTo>
                  <a:lnTo>
                    <a:pt x="219370" y="28514"/>
                  </a:lnTo>
                  <a:lnTo>
                    <a:pt x="177773" y="49535"/>
                  </a:lnTo>
                  <a:lnTo>
                    <a:pt x="139510" y="75590"/>
                  </a:lnTo>
                  <a:lnTo>
                    <a:pt x="104997" y="106246"/>
                  </a:lnTo>
                  <a:lnTo>
                    <a:pt x="74650" y="141068"/>
                  </a:lnTo>
                  <a:lnTo>
                    <a:pt x="48887" y="179623"/>
                  </a:lnTo>
                  <a:lnTo>
                    <a:pt x="28124" y="221475"/>
                  </a:lnTo>
                  <a:lnTo>
                    <a:pt x="12777" y="266192"/>
                  </a:lnTo>
                  <a:lnTo>
                    <a:pt x="3263" y="313340"/>
                  </a:lnTo>
                  <a:lnTo>
                    <a:pt x="0" y="362483"/>
                  </a:lnTo>
                  <a:lnTo>
                    <a:pt x="3263" y="411580"/>
                  </a:lnTo>
                  <a:lnTo>
                    <a:pt x="12777" y="458593"/>
                  </a:lnTo>
                  <a:lnTo>
                    <a:pt x="28124" y="503107"/>
                  </a:lnTo>
                  <a:lnTo>
                    <a:pt x="48887" y="544703"/>
                  </a:lnTo>
                  <a:lnTo>
                    <a:pt x="74650" y="582967"/>
                  </a:lnTo>
                  <a:lnTo>
                    <a:pt x="104997" y="617480"/>
                  </a:lnTo>
                  <a:lnTo>
                    <a:pt x="139510" y="647826"/>
                  </a:lnTo>
                  <a:lnTo>
                    <a:pt x="177773" y="673590"/>
                  </a:lnTo>
                  <a:lnTo>
                    <a:pt x="219370" y="694353"/>
                  </a:lnTo>
                  <a:lnTo>
                    <a:pt x="263883" y="709700"/>
                  </a:lnTo>
                  <a:lnTo>
                    <a:pt x="310897" y="719213"/>
                  </a:lnTo>
                  <a:lnTo>
                    <a:pt x="359994" y="722477"/>
                  </a:lnTo>
                  <a:lnTo>
                    <a:pt x="408565" y="719166"/>
                  </a:lnTo>
                  <a:lnTo>
                    <a:pt x="455236" y="709526"/>
                  </a:lnTo>
                  <a:lnTo>
                    <a:pt x="499562" y="694001"/>
                  </a:lnTo>
                  <a:lnTo>
                    <a:pt x="541102" y="673034"/>
                  </a:lnTo>
                  <a:lnTo>
                    <a:pt x="579413" y="647066"/>
                  </a:lnTo>
                  <a:lnTo>
                    <a:pt x="614052" y="616542"/>
                  </a:lnTo>
                  <a:lnTo>
                    <a:pt x="644577" y="581903"/>
                  </a:lnTo>
                  <a:lnTo>
                    <a:pt x="670544" y="543592"/>
                  </a:lnTo>
                  <a:lnTo>
                    <a:pt x="691512" y="502051"/>
                  </a:lnTo>
                  <a:lnTo>
                    <a:pt x="707037" y="457725"/>
                  </a:lnTo>
                  <a:lnTo>
                    <a:pt x="716676" y="411054"/>
                  </a:lnTo>
                  <a:lnTo>
                    <a:pt x="719988" y="362483"/>
                  </a:lnTo>
                  <a:lnTo>
                    <a:pt x="716676" y="313340"/>
                  </a:lnTo>
                  <a:lnTo>
                    <a:pt x="707037" y="266192"/>
                  </a:lnTo>
                  <a:lnTo>
                    <a:pt x="691512" y="221475"/>
                  </a:lnTo>
                  <a:lnTo>
                    <a:pt x="670544" y="179623"/>
                  </a:lnTo>
                  <a:lnTo>
                    <a:pt x="644577" y="141068"/>
                  </a:lnTo>
                  <a:lnTo>
                    <a:pt x="614052" y="106246"/>
                  </a:lnTo>
                  <a:lnTo>
                    <a:pt x="579413" y="75590"/>
                  </a:lnTo>
                  <a:lnTo>
                    <a:pt x="541102" y="49535"/>
                  </a:lnTo>
                  <a:lnTo>
                    <a:pt x="499562" y="28514"/>
                  </a:lnTo>
                  <a:lnTo>
                    <a:pt x="455236" y="12962"/>
                  </a:lnTo>
                  <a:lnTo>
                    <a:pt x="408565" y="3313"/>
                  </a:lnTo>
                  <a:lnTo>
                    <a:pt x="359994" y="0"/>
                  </a:lnTo>
                  <a:close/>
                </a:path>
              </a:pathLst>
            </a:custGeom>
            <a:solidFill>
              <a:srgbClr val="F1DD94"/>
            </a:solidFill>
          </p:spPr>
          <p:txBody>
            <a:bodyPr wrap="square" lIns="0" tIns="0" rIns="0" bIns="0" rtlCol="0"/>
            <a:lstStyle/>
            <a:p>
              <a:endParaRPr/>
            </a:p>
          </p:txBody>
        </p:sp>
        <p:sp>
          <p:nvSpPr>
            <p:cNvPr id="13" name="object 13"/>
            <p:cNvSpPr/>
            <p:nvPr/>
          </p:nvSpPr>
          <p:spPr>
            <a:xfrm>
              <a:off x="9469136" y="5928436"/>
              <a:ext cx="382905" cy="380365"/>
            </a:xfrm>
            <a:custGeom>
              <a:avLst/>
              <a:gdLst/>
              <a:ahLst/>
              <a:cxnLst/>
              <a:rect l="l" t="t" r="r" b="b"/>
              <a:pathLst>
                <a:path w="382904" h="380364">
                  <a:moveTo>
                    <a:pt x="181873" y="0"/>
                  </a:moveTo>
                  <a:lnTo>
                    <a:pt x="129068" y="312"/>
                  </a:lnTo>
                  <a:lnTo>
                    <a:pt x="89379" y="2501"/>
                  </a:lnTo>
                  <a:lnTo>
                    <a:pt x="35937" y="26873"/>
                  </a:lnTo>
                  <a:lnTo>
                    <a:pt x="6880" y="77495"/>
                  </a:lnTo>
                  <a:lnTo>
                    <a:pt x="1563" y="120229"/>
                  </a:lnTo>
                  <a:lnTo>
                    <a:pt x="0" y="184994"/>
                  </a:lnTo>
                  <a:lnTo>
                    <a:pt x="1250" y="249759"/>
                  </a:lnTo>
                  <a:lnTo>
                    <a:pt x="4378" y="292493"/>
                  </a:lnTo>
                  <a:lnTo>
                    <a:pt x="29062" y="345925"/>
                  </a:lnTo>
                  <a:lnTo>
                    <a:pt x="81873" y="374992"/>
                  </a:lnTo>
                  <a:lnTo>
                    <a:pt x="123126" y="378426"/>
                  </a:lnTo>
                  <a:lnTo>
                    <a:pt x="186877" y="379984"/>
                  </a:lnTo>
                  <a:lnTo>
                    <a:pt x="220155" y="379595"/>
                  </a:lnTo>
                  <a:lnTo>
                    <a:pt x="291880" y="377494"/>
                  </a:lnTo>
                  <a:lnTo>
                    <a:pt x="322385" y="368547"/>
                  </a:lnTo>
                  <a:lnTo>
                    <a:pt x="346563" y="352804"/>
                  </a:lnTo>
                  <a:lnTo>
                    <a:pt x="352765" y="344995"/>
                  </a:lnTo>
                  <a:lnTo>
                    <a:pt x="189379" y="344995"/>
                  </a:lnTo>
                  <a:lnTo>
                    <a:pt x="157539" y="344565"/>
                  </a:lnTo>
                  <a:lnTo>
                    <a:pt x="103243" y="341829"/>
                  </a:lnTo>
                  <a:lnTo>
                    <a:pt x="54689" y="321236"/>
                  </a:lnTo>
                  <a:lnTo>
                    <a:pt x="36620" y="252488"/>
                  </a:lnTo>
                  <a:lnTo>
                    <a:pt x="35636" y="195614"/>
                  </a:lnTo>
                  <a:lnTo>
                    <a:pt x="35786" y="184994"/>
                  </a:lnTo>
                  <a:lnTo>
                    <a:pt x="36564" y="136322"/>
                  </a:lnTo>
                  <a:lnTo>
                    <a:pt x="39379" y="94996"/>
                  </a:lnTo>
                  <a:lnTo>
                    <a:pt x="59061" y="55933"/>
                  </a:lnTo>
                  <a:lnTo>
                    <a:pt x="99374" y="37503"/>
                  </a:lnTo>
                  <a:lnTo>
                    <a:pt x="353556" y="35001"/>
                  </a:lnTo>
                  <a:lnTo>
                    <a:pt x="349373" y="29997"/>
                  </a:lnTo>
                  <a:lnTo>
                    <a:pt x="316869" y="8748"/>
                  </a:lnTo>
                  <a:lnTo>
                    <a:pt x="276869" y="2501"/>
                  </a:lnTo>
                  <a:lnTo>
                    <a:pt x="257459" y="2110"/>
                  </a:lnTo>
                  <a:lnTo>
                    <a:pt x="208319" y="390"/>
                  </a:lnTo>
                  <a:lnTo>
                    <a:pt x="181873" y="0"/>
                  </a:lnTo>
                  <a:close/>
                </a:path>
                <a:path w="382904" h="380364">
                  <a:moveTo>
                    <a:pt x="353556" y="35001"/>
                  </a:moveTo>
                  <a:lnTo>
                    <a:pt x="186877" y="35001"/>
                  </a:lnTo>
                  <a:lnTo>
                    <a:pt x="216918" y="35392"/>
                  </a:lnTo>
                  <a:lnTo>
                    <a:pt x="269494" y="37112"/>
                  </a:lnTo>
                  <a:lnTo>
                    <a:pt x="309220" y="44412"/>
                  </a:lnTo>
                  <a:lnTo>
                    <a:pt x="338906" y="75114"/>
                  </a:lnTo>
                  <a:lnTo>
                    <a:pt x="346135" y="136322"/>
                  </a:lnTo>
                  <a:lnTo>
                    <a:pt x="347060" y="184994"/>
                  </a:lnTo>
                  <a:lnTo>
                    <a:pt x="347163" y="194991"/>
                  </a:lnTo>
                  <a:lnTo>
                    <a:pt x="346832" y="247607"/>
                  </a:lnTo>
                  <a:lnTo>
                    <a:pt x="344370" y="287489"/>
                  </a:lnTo>
                  <a:lnTo>
                    <a:pt x="324375" y="327178"/>
                  </a:lnTo>
                  <a:lnTo>
                    <a:pt x="281873" y="342493"/>
                  </a:lnTo>
                  <a:lnTo>
                    <a:pt x="189379" y="344995"/>
                  </a:lnTo>
                  <a:lnTo>
                    <a:pt x="352765" y="344995"/>
                  </a:lnTo>
                  <a:lnTo>
                    <a:pt x="364650" y="330029"/>
                  </a:lnTo>
                  <a:lnTo>
                    <a:pt x="376882" y="299986"/>
                  </a:lnTo>
                  <a:lnTo>
                    <a:pt x="381839" y="257409"/>
                  </a:lnTo>
                  <a:lnTo>
                    <a:pt x="382812" y="195614"/>
                  </a:lnTo>
                  <a:lnTo>
                    <a:pt x="381443" y="134758"/>
                  </a:lnTo>
                  <a:lnTo>
                    <a:pt x="379371" y="94996"/>
                  </a:lnTo>
                  <a:lnTo>
                    <a:pt x="376095" y="76751"/>
                  </a:lnTo>
                  <a:lnTo>
                    <a:pt x="370001" y="59682"/>
                  </a:lnTo>
                  <a:lnTo>
                    <a:pt x="361093" y="44019"/>
                  </a:lnTo>
                  <a:lnTo>
                    <a:pt x="353556" y="35001"/>
                  </a:lnTo>
                  <a:close/>
                </a:path>
                <a:path w="382904" h="380364">
                  <a:moveTo>
                    <a:pt x="191868" y="92494"/>
                  </a:moveTo>
                  <a:lnTo>
                    <a:pt x="153435" y="99993"/>
                  </a:lnTo>
                  <a:lnTo>
                    <a:pt x="122497" y="120616"/>
                  </a:lnTo>
                  <a:lnTo>
                    <a:pt x="101871" y="151553"/>
                  </a:lnTo>
                  <a:lnTo>
                    <a:pt x="94370" y="189992"/>
                  </a:lnTo>
                  <a:lnTo>
                    <a:pt x="101871" y="228430"/>
                  </a:lnTo>
                  <a:lnTo>
                    <a:pt x="122497" y="259367"/>
                  </a:lnTo>
                  <a:lnTo>
                    <a:pt x="153435" y="279990"/>
                  </a:lnTo>
                  <a:lnTo>
                    <a:pt x="191868" y="287489"/>
                  </a:lnTo>
                  <a:lnTo>
                    <a:pt x="230309" y="279990"/>
                  </a:lnTo>
                  <a:lnTo>
                    <a:pt x="261250" y="259367"/>
                  </a:lnTo>
                  <a:lnTo>
                    <a:pt x="265836" y="252488"/>
                  </a:lnTo>
                  <a:lnTo>
                    <a:pt x="191868" y="252488"/>
                  </a:lnTo>
                  <a:lnTo>
                    <a:pt x="167303" y="247293"/>
                  </a:lnTo>
                  <a:lnTo>
                    <a:pt x="147186" y="233427"/>
                  </a:lnTo>
                  <a:lnTo>
                    <a:pt x="133161" y="213467"/>
                  </a:lnTo>
                  <a:lnTo>
                    <a:pt x="126869" y="189992"/>
                  </a:lnTo>
                  <a:lnTo>
                    <a:pt x="132105" y="165460"/>
                  </a:lnTo>
                  <a:lnTo>
                    <a:pt x="146248" y="145618"/>
                  </a:lnTo>
                  <a:lnTo>
                    <a:pt x="166951" y="132338"/>
                  </a:lnTo>
                  <a:lnTo>
                    <a:pt x="191868" y="127495"/>
                  </a:lnTo>
                  <a:lnTo>
                    <a:pt x="265836" y="127495"/>
                  </a:lnTo>
                  <a:lnTo>
                    <a:pt x="261250" y="120616"/>
                  </a:lnTo>
                  <a:lnTo>
                    <a:pt x="230309" y="99993"/>
                  </a:lnTo>
                  <a:lnTo>
                    <a:pt x="191868" y="92494"/>
                  </a:lnTo>
                  <a:close/>
                </a:path>
                <a:path w="382904" h="380364">
                  <a:moveTo>
                    <a:pt x="265836" y="127495"/>
                  </a:moveTo>
                  <a:lnTo>
                    <a:pt x="191868" y="127495"/>
                  </a:lnTo>
                  <a:lnTo>
                    <a:pt x="216407" y="132690"/>
                  </a:lnTo>
                  <a:lnTo>
                    <a:pt x="236253" y="146556"/>
                  </a:lnTo>
                  <a:lnTo>
                    <a:pt x="249534" y="166516"/>
                  </a:lnTo>
                  <a:lnTo>
                    <a:pt x="254377" y="189992"/>
                  </a:lnTo>
                  <a:lnTo>
                    <a:pt x="249534" y="213467"/>
                  </a:lnTo>
                  <a:lnTo>
                    <a:pt x="236253" y="233427"/>
                  </a:lnTo>
                  <a:lnTo>
                    <a:pt x="216407" y="247293"/>
                  </a:lnTo>
                  <a:lnTo>
                    <a:pt x="191868" y="252488"/>
                  </a:lnTo>
                  <a:lnTo>
                    <a:pt x="265836" y="252488"/>
                  </a:lnTo>
                  <a:lnTo>
                    <a:pt x="281877" y="228430"/>
                  </a:lnTo>
                  <a:lnTo>
                    <a:pt x="289379" y="189992"/>
                  </a:lnTo>
                  <a:lnTo>
                    <a:pt x="281877" y="151553"/>
                  </a:lnTo>
                  <a:lnTo>
                    <a:pt x="265836" y="127495"/>
                  </a:lnTo>
                  <a:close/>
                </a:path>
                <a:path w="382904" h="380364">
                  <a:moveTo>
                    <a:pt x="294370" y="64998"/>
                  </a:moveTo>
                  <a:lnTo>
                    <a:pt x="285192" y="66755"/>
                  </a:lnTo>
                  <a:lnTo>
                    <a:pt x="277187" y="71559"/>
                  </a:lnTo>
                  <a:lnTo>
                    <a:pt x="271524" y="78709"/>
                  </a:lnTo>
                  <a:lnTo>
                    <a:pt x="269376" y="87503"/>
                  </a:lnTo>
                  <a:lnTo>
                    <a:pt x="271172" y="96328"/>
                  </a:lnTo>
                  <a:lnTo>
                    <a:pt x="276248" y="103747"/>
                  </a:lnTo>
                  <a:lnTo>
                    <a:pt x="284137" y="109293"/>
                  </a:lnTo>
                  <a:lnTo>
                    <a:pt x="294370" y="112496"/>
                  </a:lnTo>
                  <a:lnTo>
                    <a:pt x="303163" y="110698"/>
                  </a:lnTo>
                  <a:lnTo>
                    <a:pt x="310313" y="105619"/>
                  </a:lnTo>
                  <a:lnTo>
                    <a:pt x="315117" y="97730"/>
                  </a:lnTo>
                  <a:lnTo>
                    <a:pt x="316874" y="87503"/>
                  </a:lnTo>
                  <a:lnTo>
                    <a:pt x="315117" y="78709"/>
                  </a:lnTo>
                  <a:lnTo>
                    <a:pt x="310313" y="71559"/>
                  </a:lnTo>
                  <a:lnTo>
                    <a:pt x="303163" y="66755"/>
                  </a:lnTo>
                  <a:lnTo>
                    <a:pt x="294370" y="64998"/>
                  </a:lnTo>
                  <a:close/>
                </a:path>
              </a:pathLst>
            </a:custGeom>
            <a:solidFill>
              <a:srgbClr val="FFFFFF"/>
            </a:solidFill>
          </p:spPr>
          <p:txBody>
            <a:bodyPr wrap="square" lIns="0" tIns="0" rIns="0" bIns="0" rtlCol="0"/>
            <a:lstStyle/>
            <a:p>
              <a:endParaRPr/>
            </a:p>
          </p:txBody>
        </p:sp>
        <p:sp>
          <p:nvSpPr>
            <p:cNvPr id="14" name="object 14"/>
            <p:cNvSpPr/>
            <p:nvPr/>
          </p:nvSpPr>
          <p:spPr>
            <a:xfrm>
              <a:off x="9469136" y="5928436"/>
              <a:ext cx="382905" cy="380365"/>
            </a:xfrm>
            <a:custGeom>
              <a:avLst/>
              <a:gdLst/>
              <a:ahLst/>
              <a:cxnLst/>
              <a:rect l="l" t="t" r="r" b="b"/>
              <a:pathLst>
                <a:path w="382904" h="380364">
                  <a:moveTo>
                    <a:pt x="181873" y="0"/>
                  </a:moveTo>
                  <a:lnTo>
                    <a:pt x="129068" y="312"/>
                  </a:lnTo>
                  <a:lnTo>
                    <a:pt x="89379" y="2501"/>
                  </a:lnTo>
                  <a:lnTo>
                    <a:pt x="35937" y="26873"/>
                  </a:lnTo>
                  <a:lnTo>
                    <a:pt x="6880" y="77495"/>
                  </a:lnTo>
                  <a:lnTo>
                    <a:pt x="1563" y="120229"/>
                  </a:lnTo>
                  <a:lnTo>
                    <a:pt x="0" y="184994"/>
                  </a:lnTo>
                  <a:lnTo>
                    <a:pt x="1250" y="249759"/>
                  </a:lnTo>
                  <a:lnTo>
                    <a:pt x="4378" y="292493"/>
                  </a:lnTo>
                  <a:lnTo>
                    <a:pt x="29062" y="345925"/>
                  </a:lnTo>
                  <a:lnTo>
                    <a:pt x="81873" y="374992"/>
                  </a:lnTo>
                  <a:lnTo>
                    <a:pt x="123126" y="378426"/>
                  </a:lnTo>
                  <a:lnTo>
                    <a:pt x="186877" y="379984"/>
                  </a:lnTo>
                  <a:lnTo>
                    <a:pt x="220155" y="379595"/>
                  </a:lnTo>
                  <a:lnTo>
                    <a:pt x="291880" y="377494"/>
                  </a:lnTo>
                  <a:lnTo>
                    <a:pt x="322385" y="368547"/>
                  </a:lnTo>
                  <a:lnTo>
                    <a:pt x="346563" y="352804"/>
                  </a:lnTo>
                  <a:lnTo>
                    <a:pt x="352765" y="344995"/>
                  </a:lnTo>
                  <a:lnTo>
                    <a:pt x="189379" y="344995"/>
                  </a:lnTo>
                  <a:lnTo>
                    <a:pt x="157539" y="344565"/>
                  </a:lnTo>
                  <a:lnTo>
                    <a:pt x="103243" y="341829"/>
                  </a:lnTo>
                  <a:lnTo>
                    <a:pt x="54689" y="321236"/>
                  </a:lnTo>
                  <a:lnTo>
                    <a:pt x="36620" y="252488"/>
                  </a:lnTo>
                  <a:lnTo>
                    <a:pt x="35636" y="195614"/>
                  </a:lnTo>
                  <a:lnTo>
                    <a:pt x="35786" y="184994"/>
                  </a:lnTo>
                  <a:lnTo>
                    <a:pt x="36564" y="136322"/>
                  </a:lnTo>
                  <a:lnTo>
                    <a:pt x="39379" y="94996"/>
                  </a:lnTo>
                  <a:lnTo>
                    <a:pt x="59061" y="55933"/>
                  </a:lnTo>
                  <a:lnTo>
                    <a:pt x="99374" y="37503"/>
                  </a:lnTo>
                  <a:lnTo>
                    <a:pt x="353556" y="35001"/>
                  </a:lnTo>
                  <a:lnTo>
                    <a:pt x="349373" y="29997"/>
                  </a:lnTo>
                  <a:lnTo>
                    <a:pt x="316869" y="8748"/>
                  </a:lnTo>
                  <a:lnTo>
                    <a:pt x="276869" y="2501"/>
                  </a:lnTo>
                  <a:lnTo>
                    <a:pt x="257459" y="2110"/>
                  </a:lnTo>
                  <a:lnTo>
                    <a:pt x="208319" y="390"/>
                  </a:lnTo>
                  <a:lnTo>
                    <a:pt x="181873" y="0"/>
                  </a:lnTo>
                  <a:close/>
                </a:path>
                <a:path w="382904" h="380364">
                  <a:moveTo>
                    <a:pt x="353556" y="35001"/>
                  </a:moveTo>
                  <a:lnTo>
                    <a:pt x="186877" y="35001"/>
                  </a:lnTo>
                  <a:lnTo>
                    <a:pt x="216918" y="35392"/>
                  </a:lnTo>
                  <a:lnTo>
                    <a:pt x="269494" y="37112"/>
                  </a:lnTo>
                  <a:lnTo>
                    <a:pt x="309220" y="44412"/>
                  </a:lnTo>
                  <a:lnTo>
                    <a:pt x="338906" y="75114"/>
                  </a:lnTo>
                  <a:lnTo>
                    <a:pt x="346135" y="136322"/>
                  </a:lnTo>
                  <a:lnTo>
                    <a:pt x="347060" y="184994"/>
                  </a:lnTo>
                  <a:lnTo>
                    <a:pt x="347163" y="194991"/>
                  </a:lnTo>
                  <a:lnTo>
                    <a:pt x="346832" y="247607"/>
                  </a:lnTo>
                  <a:lnTo>
                    <a:pt x="344370" y="287489"/>
                  </a:lnTo>
                  <a:lnTo>
                    <a:pt x="324375" y="327178"/>
                  </a:lnTo>
                  <a:lnTo>
                    <a:pt x="281873" y="342493"/>
                  </a:lnTo>
                  <a:lnTo>
                    <a:pt x="189379" y="344995"/>
                  </a:lnTo>
                  <a:lnTo>
                    <a:pt x="352765" y="344995"/>
                  </a:lnTo>
                  <a:lnTo>
                    <a:pt x="364650" y="330029"/>
                  </a:lnTo>
                  <a:lnTo>
                    <a:pt x="376882" y="299986"/>
                  </a:lnTo>
                  <a:lnTo>
                    <a:pt x="381839" y="257409"/>
                  </a:lnTo>
                  <a:lnTo>
                    <a:pt x="382812" y="195614"/>
                  </a:lnTo>
                  <a:lnTo>
                    <a:pt x="381443" y="134758"/>
                  </a:lnTo>
                  <a:lnTo>
                    <a:pt x="379371" y="94996"/>
                  </a:lnTo>
                  <a:lnTo>
                    <a:pt x="376095" y="76751"/>
                  </a:lnTo>
                  <a:lnTo>
                    <a:pt x="370001" y="59682"/>
                  </a:lnTo>
                  <a:lnTo>
                    <a:pt x="361093" y="44019"/>
                  </a:lnTo>
                  <a:lnTo>
                    <a:pt x="353556" y="35001"/>
                  </a:lnTo>
                  <a:close/>
                </a:path>
                <a:path w="382904" h="380364">
                  <a:moveTo>
                    <a:pt x="191868" y="92494"/>
                  </a:moveTo>
                  <a:lnTo>
                    <a:pt x="153435" y="99993"/>
                  </a:lnTo>
                  <a:lnTo>
                    <a:pt x="122497" y="120616"/>
                  </a:lnTo>
                  <a:lnTo>
                    <a:pt x="101871" y="151553"/>
                  </a:lnTo>
                  <a:lnTo>
                    <a:pt x="94370" y="189992"/>
                  </a:lnTo>
                  <a:lnTo>
                    <a:pt x="101871" y="228430"/>
                  </a:lnTo>
                  <a:lnTo>
                    <a:pt x="122497" y="259367"/>
                  </a:lnTo>
                  <a:lnTo>
                    <a:pt x="153435" y="279990"/>
                  </a:lnTo>
                  <a:lnTo>
                    <a:pt x="191868" y="287489"/>
                  </a:lnTo>
                  <a:lnTo>
                    <a:pt x="230309" y="279990"/>
                  </a:lnTo>
                  <a:lnTo>
                    <a:pt x="261250" y="259367"/>
                  </a:lnTo>
                  <a:lnTo>
                    <a:pt x="265836" y="252488"/>
                  </a:lnTo>
                  <a:lnTo>
                    <a:pt x="191868" y="252488"/>
                  </a:lnTo>
                  <a:lnTo>
                    <a:pt x="167303" y="247293"/>
                  </a:lnTo>
                  <a:lnTo>
                    <a:pt x="147186" y="233427"/>
                  </a:lnTo>
                  <a:lnTo>
                    <a:pt x="133161" y="213467"/>
                  </a:lnTo>
                  <a:lnTo>
                    <a:pt x="126869" y="189992"/>
                  </a:lnTo>
                  <a:lnTo>
                    <a:pt x="132105" y="165460"/>
                  </a:lnTo>
                  <a:lnTo>
                    <a:pt x="146248" y="145618"/>
                  </a:lnTo>
                  <a:lnTo>
                    <a:pt x="166951" y="132338"/>
                  </a:lnTo>
                  <a:lnTo>
                    <a:pt x="191868" y="127495"/>
                  </a:lnTo>
                  <a:lnTo>
                    <a:pt x="265836" y="127495"/>
                  </a:lnTo>
                  <a:lnTo>
                    <a:pt x="261250" y="120616"/>
                  </a:lnTo>
                  <a:lnTo>
                    <a:pt x="230309" y="99993"/>
                  </a:lnTo>
                  <a:lnTo>
                    <a:pt x="191868" y="92494"/>
                  </a:lnTo>
                  <a:close/>
                </a:path>
                <a:path w="382904" h="380364">
                  <a:moveTo>
                    <a:pt x="265836" y="127495"/>
                  </a:moveTo>
                  <a:lnTo>
                    <a:pt x="191868" y="127495"/>
                  </a:lnTo>
                  <a:lnTo>
                    <a:pt x="216407" y="132690"/>
                  </a:lnTo>
                  <a:lnTo>
                    <a:pt x="236253" y="146556"/>
                  </a:lnTo>
                  <a:lnTo>
                    <a:pt x="249534" y="166516"/>
                  </a:lnTo>
                  <a:lnTo>
                    <a:pt x="254377" y="189992"/>
                  </a:lnTo>
                  <a:lnTo>
                    <a:pt x="249534" y="213467"/>
                  </a:lnTo>
                  <a:lnTo>
                    <a:pt x="236253" y="233427"/>
                  </a:lnTo>
                  <a:lnTo>
                    <a:pt x="216407" y="247293"/>
                  </a:lnTo>
                  <a:lnTo>
                    <a:pt x="191868" y="252488"/>
                  </a:lnTo>
                  <a:lnTo>
                    <a:pt x="265836" y="252488"/>
                  </a:lnTo>
                  <a:lnTo>
                    <a:pt x="281877" y="228430"/>
                  </a:lnTo>
                  <a:lnTo>
                    <a:pt x="289379" y="189992"/>
                  </a:lnTo>
                  <a:lnTo>
                    <a:pt x="281877" y="151553"/>
                  </a:lnTo>
                  <a:lnTo>
                    <a:pt x="265836" y="127495"/>
                  </a:lnTo>
                  <a:close/>
                </a:path>
                <a:path w="382904" h="380364">
                  <a:moveTo>
                    <a:pt x="294370" y="64998"/>
                  </a:moveTo>
                  <a:lnTo>
                    <a:pt x="285192" y="66755"/>
                  </a:lnTo>
                  <a:lnTo>
                    <a:pt x="277187" y="71559"/>
                  </a:lnTo>
                  <a:lnTo>
                    <a:pt x="271524" y="78709"/>
                  </a:lnTo>
                  <a:lnTo>
                    <a:pt x="269376" y="87503"/>
                  </a:lnTo>
                  <a:lnTo>
                    <a:pt x="271172" y="96328"/>
                  </a:lnTo>
                  <a:lnTo>
                    <a:pt x="276248" y="103747"/>
                  </a:lnTo>
                  <a:lnTo>
                    <a:pt x="284137" y="109293"/>
                  </a:lnTo>
                  <a:lnTo>
                    <a:pt x="294370" y="112496"/>
                  </a:lnTo>
                  <a:lnTo>
                    <a:pt x="303163" y="110698"/>
                  </a:lnTo>
                  <a:lnTo>
                    <a:pt x="310313" y="105619"/>
                  </a:lnTo>
                  <a:lnTo>
                    <a:pt x="315117" y="97730"/>
                  </a:lnTo>
                  <a:lnTo>
                    <a:pt x="316874" y="87503"/>
                  </a:lnTo>
                  <a:lnTo>
                    <a:pt x="315117" y="78709"/>
                  </a:lnTo>
                  <a:lnTo>
                    <a:pt x="310313" y="71559"/>
                  </a:lnTo>
                  <a:lnTo>
                    <a:pt x="303163" y="66755"/>
                  </a:lnTo>
                  <a:lnTo>
                    <a:pt x="294370" y="64998"/>
                  </a:lnTo>
                  <a:close/>
                </a:path>
              </a:pathLst>
            </a:custGeom>
            <a:solidFill>
              <a:srgbClr val="17634D"/>
            </a:solidFill>
          </p:spPr>
          <p:txBody>
            <a:bodyPr wrap="square" lIns="0" tIns="0" rIns="0" bIns="0" rtlCol="0"/>
            <a:lstStyle/>
            <a:p>
              <a:endParaRPr/>
            </a:p>
          </p:txBody>
        </p:sp>
      </p:grpSp>
      <p:grpSp>
        <p:nvGrpSpPr>
          <p:cNvPr id="15" name="object 15"/>
          <p:cNvGrpSpPr/>
          <p:nvPr/>
        </p:nvGrpSpPr>
        <p:grpSpPr>
          <a:xfrm>
            <a:off x="10376014" y="5760935"/>
            <a:ext cx="715645" cy="720090"/>
            <a:chOff x="10376014" y="5760935"/>
            <a:chExt cx="715645" cy="720090"/>
          </a:xfrm>
        </p:grpSpPr>
        <p:sp>
          <p:nvSpPr>
            <p:cNvPr id="16" name="object 16"/>
            <p:cNvSpPr/>
            <p:nvPr/>
          </p:nvSpPr>
          <p:spPr>
            <a:xfrm>
              <a:off x="10376014" y="5760935"/>
              <a:ext cx="715645" cy="720090"/>
            </a:xfrm>
            <a:custGeom>
              <a:avLst/>
              <a:gdLst/>
              <a:ahLst/>
              <a:cxnLst/>
              <a:rect l="l" t="t" r="r" b="b"/>
              <a:pathLst>
                <a:path w="715645" h="720089">
                  <a:moveTo>
                    <a:pt x="359994" y="0"/>
                  </a:moveTo>
                  <a:lnTo>
                    <a:pt x="311422" y="3311"/>
                  </a:lnTo>
                  <a:lnTo>
                    <a:pt x="264752" y="12951"/>
                  </a:lnTo>
                  <a:lnTo>
                    <a:pt x="220425" y="28475"/>
                  </a:lnTo>
                  <a:lnTo>
                    <a:pt x="178885" y="49443"/>
                  </a:lnTo>
                  <a:lnTo>
                    <a:pt x="140574" y="75410"/>
                  </a:lnTo>
                  <a:lnTo>
                    <a:pt x="105935" y="105935"/>
                  </a:lnTo>
                  <a:lnTo>
                    <a:pt x="75410" y="140574"/>
                  </a:lnTo>
                  <a:lnTo>
                    <a:pt x="49443" y="178885"/>
                  </a:lnTo>
                  <a:lnTo>
                    <a:pt x="28475" y="220425"/>
                  </a:lnTo>
                  <a:lnTo>
                    <a:pt x="12951" y="264752"/>
                  </a:lnTo>
                  <a:lnTo>
                    <a:pt x="3311" y="311422"/>
                  </a:lnTo>
                  <a:lnTo>
                    <a:pt x="0" y="359994"/>
                  </a:lnTo>
                  <a:lnTo>
                    <a:pt x="3311" y="409088"/>
                  </a:lnTo>
                  <a:lnTo>
                    <a:pt x="12951" y="456099"/>
                  </a:lnTo>
                  <a:lnTo>
                    <a:pt x="28475" y="500610"/>
                  </a:lnTo>
                  <a:lnTo>
                    <a:pt x="49443" y="542205"/>
                  </a:lnTo>
                  <a:lnTo>
                    <a:pt x="75410" y="580467"/>
                  </a:lnTo>
                  <a:lnTo>
                    <a:pt x="105935" y="614980"/>
                  </a:lnTo>
                  <a:lnTo>
                    <a:pt x="140574" y="645325"/>
                  </a:lnTo>
                  <a:lnTo>
                    <a:pt x="178885" y="671088"/>
                  </a:lnTo>
                  <a:lnTo>
                    <a:pt x="220425" y="691851"/>
                  </a:lnTo>
                  <a:lnTo>
                    <a:pt x="264752" y="707198"/>
                  </a:lnTo>
                  <a:lnTo>
                    <a:pt x="311422" y="716711"/>
                  </a:lnTo>
                  <a:lnTo>
                    <a:pt x="359994" y="719975"/>
                  </a:lnTo>
                  <a:lnTo>
                    <a:pt x="408565" y="716664"/>
                  </a:lnTo>
                  <a:lnTo>
                    <a:pt x="455236" y="707025"/>
                  </a:lnTo>
                  <a:lnTo>
                    <a:pt x="499564" y="691501"/>
                  </a:lnTo>
                  <a:lnTo>
                    <a:pt x="541106" y="670535"/>
                  </a:lnTo>
                  <a:lnTo>
                    <a:pt x="579418" y="644569"/>
                  </a:lnTo>
                  <a:lnTo>
                    <a:pt x="614059" y="614046"/>
                  </a:lnTo>
                  <a:lnTo>
                    <a:pt x="644585" y="579409"/>
                  </a:lnTo>
                  <a:lnTo>
                    <a:pt x="670554" y="541099"/>
                  </a:lnTo>
                  <a:lnTo>
                    <a:pt x="691523" y="499560"/>
                  </a:lnTo>
                  <a:lnTo>
                    <a:pt x="707049" y="455235"/>
                  </a:lnTo>
                  <a:lnTo>
                    <a:pt x="715377" y="414916"/>
                  </a:lnTo>
                  <a:lnTo>
                    <a:pt x="715377" y="304499"/>
                  </a:lnTo>
                  <a:lnTo>
                    <a:pt x="707049" y="263883"/>
                  </a:lnTo>
                  <a:lnTo>
                    <a:pt x="691523" y="219370"/>
                  </a:lnTo>
                  <a:lnTo>
                    <a:pt x="670554" y="177773"/>
                  </a:lnTo>
                  <a:lnTo>
                    <a:pt x="644585" y="139510"/>
                  </a:lnTo>
                  <a:lnTo>
                    <a:pt x="614059" y="104997"/>
                  </a:lnTo>
                  <a:lnTo>
                    <a:pt x="579418" y="74650"/>
                  </a:lnTo>
                  <a:lnTo>
                    <a:pt x="541106" y="48887"/>
                  </a:lnTo>
                  <a:lnTo>
                    <a:pt x="499564" y="28124"/>
                  </a:lnTo>
                  <a:lnTo>
                    <a:pt x="455236" y="12777"/>
                  </a:lnTo>
                  <a:lnTo>
                    <a:pt x="408565" y="3263"/>
                  </a:lnTo>
                  <a:lnTo>
                    <a:pt x="359994" y="0"/>
                  </a:lnTo>
                  <a:close/>
                </a:path>
              </a:pathLst>
            </a:custGeom>
            <a:solidFill>
              <a:srgbClr val="F1DD94"/>
            </a:solidFill>
          </p:spPr>
          <p:txBody>
            <a:bodyPr wrap="square" lIns="0" tIns="0" rIns="0" bIns="0" rtlCol="0"/>
            <a:lstStyle/>
            <a:p>
              <a:endParaRPr/>
            </a:p>
          </p:txBody>
        </p:sp>
        <p:sp>
          <p:nvSpPr>
            <p:cNvPr id="17" name="object 17"/>
            <p:cNvSpPr/>
            <p:nvPr/>
          </p:nvSpPr>
          <p:spPr>
            <a:xfrm>
              <a:off x="10546049" y="5938441"/>
              <a:ext cx="378460" cy="365125"/>
            </a:xfrm>
            <a:custGeom>
              <a:avLst/>
              <a:gdLst/>
              <a:ahLst/>
              <a:cxnLst/>
              <a:rect l="l" t="t" r="r" b="b"/>
              <a:pathLst>
                <a:path w="378459" h="365125">
                  <a:moveTo>
                    <a:pt x="187494" y="0"/>
                  </a:moveTo>
                  <a:lnTo>
                    <a:pt x="149054" y="7499"/>
                  </a:lnTo>
                  <a:lnTo>
                    <a:pt x="118117" y="28122"/>
                  </a:lnTo>
                  <a:lnTo>
                    <a:pt x="97493" y="59058"/>
                  </a:lnTo>
                  <a:lnTo>
                    <a:pt x="89994" y="97496"/>
                  </a:lnTo>
                  <a:lnTo>
                    <a:pt x="89994" y="154988"/>
                  </a:lnTo>
                  <a:lnTo>
                    <a:pt x="87492" y="154988"/>
                  </a:lnTo>
                  <a:lnTo>
                    <a:pt x="85003" y="157490"/>
                  </a:lnTo>
                  <a:lnTo>
                    <a:pt x="82501" y="154988"/>
                  </a:lnTo>
                  <a:lnTo>
                    <a:pt x="79999" y="154988"/>
                  </a:lnTo>
                  <a:lnTo>
                    <a:pt x="74995" y="154988"/>
                  </a:lnTo>
                  <a:lnTo>
                    <a:pt x="69991" y="152486"/>
                  </a:lnTo>
                  <a:lnTo>
                    <a:pt x="65000" y="149984"/>
                  </a:lnTo>
                  <a:lnTo>
                    <a:pt x="59996" y="147482"/>
                  </a:lnTo>
                  <a:lnTo>
                    <a:pt x="54992" y="149984"/>
                  </a:lnTo>
                  <a:lnTo>
                    <a:pt x="49988" y="149984"/>
                  </a:lnTo>
                  <a:lnTo>
                    <a:pt x="47499" y="152486"/>
                  </a:lnTo>
                  <a:lnTo>
                    <a:pt x="42495" y="154988"/>
                  </a:lnTo>
                  <a:lnTo>
                    <a:pt x="39568" y="160576"/>
                  </a:lnTo>
                  <a:lnTo>
                    <a:pt x="41560" y="165927"/>
                  </a:lnTo>
                  <a:lnTo>
                    <a:pt x="47769" y="170809"/>
                  </a:lnTo>
                  <a:lnTo>
                    <a:pt x="57494" y="174990"/>
                  </a:lnTo>
                  <a:lnTo>
                    <a:pt x="67494" y="178897"/>
                  </a:lnTo>
                  <a:lnTo>
                    <a:pt x="77497" y="183738"/>
                  </a:lnTo>
                  <a:lnTo>
                    <a:pt x="85623" y="190454"/>
                  </a:lnTo>
                  <a:lnTo>
                    <a:pt x="89994" y="199983"/>
                  </a:lnTo>
                  <a:lnTo>
                    <a:pt x="84763" y="214985"/>
                  </a:lnTo>
                  <a:lnTo>
                    <a:pt x="47499" y="259989"/>
                  </a:lnTo>
                  <a:lnTo>
                    <a:pt x="7493" y="277477"/>
                  </a:lnTo>
                  <a:lnTo>
                    <a:pt x="5004" y="277477"/>
                  </a:lnTo>
                  <a:lnTo>
                    <a:pt x="2502" y="277477"/>
                  </a:lnTo>
                  <a:lnTo>
                    <a:pt x="0" y="277477"/>
                  </a:lnTo>
                  <a:lnTo>
                    <a:pt x="0" y="280995"/>
                  </a:lnTo>
                  <a:lnTo>
                    <a:pt x="1873" y="286857"/>
                  </a:lnTo>
                  <a:lnTo>
                    <a:pt x="8433" y="293656"/>
                  </a:lnTo>
                  <a:lnTo>
                    <a:pt x="22492" y="299981"/>
                  </a:lnTo>
                  <a:lnTo>
                    <a:pt x="37416" y="302678"/>
                  </a:lnTo>
                  <a:lnTo>
                    <a:pt x="46243" y="304671"/>
                  </a:lnTo>
                  <a:lnTo>
                    <a:pt x="51319" y="308068"/>
                  </a:lnTo>
                  <a:lnTo>
                    <a:pt x="54992" y="314980"/>
                  </a:lnTo>
                  <a:lnTo>
                    <a:pt x="59996" y="327489"/>
                  </a:lnTo>
                  <a:lnTo>
                    <a:pt x="57494" y="332480"/>
                  </a:lnTo>
                  <a:lnTo>
                    <a:pt x="62498" y="332480"/>
                  </a:lnTo>
                  <a:lnTo>
                    <a:pt x="68397" y="332052"/>
                  </a:lnTo>
                  <a:lnTo>
                    <a:pt x="77808" y="330923"/>
                  </a:lnTo>
                  <a:lnTo>
                    <a:pt x="89562" y="329324"/>
                  </a:lnTo>
                  <a:lnTo>
                    <a:pt x="102491" y="327489"/>
                  </a:lnTo>
                  <a:lnTo>
                    <a:pt x="109997" y="327489"/>
                  </a:lnTo>
                  <a:lnTo>
                    <a:pt x="114988" y="327489"/>
                  </a:lnTo>
                  <a:lnTo>
                    <a:pt x="119992" y="329991"/>
                  </a:lnTo>
                  <a:lnTo>
                    <a:pt x="132687" y="337563"/>
                  </a:lnTo>
                  <a:lnTo>
                    <a:pt x="148431" y="349356"/>
                  </a:lnTo>
                  <a:lnTo>
                    <a:pt x="167456" y="360214"/>
                  </a:lnTo>
                  <a:lnTo>
                    <a:pt x="189996" y="364979"/>
                  </a:lnTo>
                  <a:lnTo>
                    <a:pt x="213980" y="360214"/>
                  </a:lnTo>
                  <a:lnTo>
                    <a:pt x="233745" y="349356"/>
                  </a:lnTo>
                  <a:lnTo>
                    <a:pt x="249762" y="337563"/>
                  </a:lnTo>
                  <a:lnTo>
                    <a:pt x="262501" y="329991"/>
                  </a:lnTo>
                  <a:lnTo>
                    <a:pt x="267493" y="327489"/>
                  </a:lnTo>
                  <a:lnTo>
                    <a:pt x="272497" y="327489"/>
                  </a:lnTo>
                  <a:lnTo>
                    <a:pt x="277488" y="327489"/>
                  </a:lnTo>
                  <a:lnTo>
                    <a:pt x="289368" y="327919"/>
                  </a:lnTo>
                  <a:lnTo>
                    <a:pt x="301244" y="329051"/>
                  </a:lnTo>
                  <a:lnTo>
                    <a:pt x="311243" y="330650"/>
                  </a:lnTo>
                  <a:lnTo>
                    <a:pt x="317494" y="332480"/>
                  </a:lnTo>
                  <a:lnTo>
                    <a:pt x="322497" y="332480"/>
                  </a:lnTo>
                  <a:lnTo>
                    <a:pt x="322497" y="327489"/>
                  </a:lnTo>
                  <a:lnTo>
                    <a:pt x="324999" y="314980"/>
                  </a:lnTo>
                  <a:lnTo>
                    <a:pt x="329018" y="308420"/>
                  </a:lnTo>
                  <a:lnTo>
                    <a:pt x="334682" y="305609"/>
                  </a:lnTo>
                  <a:lnTo>
                    <a:pt x="343629" y="303734"/>
                  </a:lnTo>
                  <a:lnTo>
                    <a:pt x="357499" y="299981"/>
                  </a:lnTo>
                  <a:lnTo>
                    <a:pt x="371167" y="295063"/>
                  </a:lnTo>
                  <a:lnTo>
                    <a:pt x="376867" y="288734"/>
                  </a:lnTo>
                  <a:lnTo>
                    <a:pt x="377881" y="282402"/>
                  </a:lnTo>
                  <a:lnTo>
                    <a:pt x="377490" y="277477"/>
                  </a:lnTo>
                  <a:lnTo>
                    <a:pt x="375000" y="277477"/>
                  </a:lnTo>
                  <a:lnTo>
                    <a:pt x="372498" y="277477"/>
                  </a:lnTo>
                  <a:lnTo>
                    <a:pt x="365894" y="276854"/>
                  </a:lnTo>
                  <a:lnTo>
                    <a:pt x="316007" y="246043"/>
                  </a:lnTo>
                  <a:lnTo>
                    <a:pt x="289997" y="199983"/>
                  </a:lnTo>
                  <a:lnTo>
                    <a:pt x="293316" y="190454"/>
                  </a:lnTo>
                  <a:lnTo>
                    <a:pt x="301556" y="183738"/>
                  </a:lnTo>
                  <a:lnTo>
                    <a:pt x="312142" y="178897"/>
                  </a:lnTo>
                  <a:lnTo>
                    <a:pt x="322497" y="174990"/>
                  </a:lnTo>
                  <a:lnTo>
                    <a:pt x="331128" y="170809"/>
                  </a:lnTo>
                  <a:lnTo>
                    <a:pt x="337181" y="165927"/>
                  </a:lnTo>
                  <a:lnTo>
                    <a:pt x="339016" y="160576"/>
                  </a:lnTo>
                  <a:lnTo>
                    <a:pt x="334994" y="154988"/>
                  </a:lnTo>
                  <a:lnTo>
                    <a:pt x="329991" y="149984"/>
                  </a:lnTo>
                  <a:lnTo>
                    <a:pt x="327489" y="149984"/>
                  </a:lnTo>
                  <a:lnTo>
                    <a:pt x="324999" y="147495"/>
                  </a:lnTo>
                  <a:lnTo>
                    <a:pt x="319995" y="147495"/>
                  </a:lnTo>
                  <a:lnTo>
                    <a:pt x="314992" y="149997"/>
                  </a:lnTo>
                  <a:lnTo>
                    <a:pt x="309988" y="152499"/>
                  </a:lnTo>
                  <a:lnTo>
                    <a:pt x="304996" y="154988"/>
                  </a:lnTo>
                  <a:lnTo>
                    <a:pt x="302495" y="154988"/>
                  </a:lnTo>
                  <a:lnTo>
                    <a:pt x="297491" y="154988"/>
                  </a:lnTo>
                  <a:lnTo>
                    <a:pt x="292487" y="154988"/>
                  </a:lnTo>
                  <a:lnTo>
                    <a:pt x="289997" y="154988"/>
                  </a:lnTo>
                  <a:lnTo>
                    <a:pt x="289997" y="97496"/>
                  </a:lnTo>
                  <a:lnTo>
                    <a:pt x="282496" y="59058"/>
                  </a:lnTo>
                  <a:lnTo>
                    <a:pt x="261870" y="28122"/>
                  </a:lnTo>
                  <a:lnTo>
                    <a:pt x="230932" y="7499"/>
                  </a:lnTo>
                  <a:lnTo>
                    <a:pt x="192498" y="0"/>
                  </a:lnTo>
                  <a:lnTo>
                    <a:pt x="187494" y="0"/>
                  </a:lnTo>
                  <a:close/>
                </a:path>
              </a:pathLst>
            </a:custGeom>
            <a:ln w="24999">
              <a:solidFill>
                <a:srgbClr val="17634D"/>
              </a:solidFill>
            </a:ln>
          </p:spPr>
          <p:txBody>
            <a:bodyPr wrap="square" lIns="0" tIns="0" rIns="0" bIns="0" rtlCol="0"/>
            <a:lstStyle/>
            <a:p>
              <a:endParaRPr/>
            </a:p>
          </p:txBody>
        </p:sp>
      </p:grpSp>
      <p:sp>
        <p:nvSpPr>
          <p:cNvPr id="18" name="object 18"/>
          <p:cNvSpPr/>
          <p:nvPr/>
        </p:nvSpPr>
        <p:spPr>
          <a:xfrm>
            <a:off x="8158074" y="4087876"/>
            <a:ext cx="1918970" cy="47625"/>
          </a:xfrm>
          <a:custGeom>
            <a:avLst/>
            <a:gdLst/>
            <a:ahLst/>
            <a:cxnLst/>
            <a:rect l="l" t="t" r="r" b="b"/>
            <a:pathLst>
              <a:path w="1918970" h="47625">
                <a:moveTo>
                  <a:pt x="1918385" y="0"/>
                </a:moveTo>
                <a:lnTo>
                  <a:pt x="0" y="0"/>
                </a:lnTo>
                <a:lnTo>
                  <a:pt x="0" y="47625"/>
                </a:lnTo>
                <a:lnTo>
                  <a:pt x="1918385" y="47625"/>
                </a:lnTo>
                <a:lnTo>
                  <a:pt x="1918385" y="0"/>
                </a:lnTo>
                <a:close/>
              </a:path>
            </a:pathLst>
          </a:custGeom>
          <a:solidFill>
            <a:srgbClr val="F1DD94"/>
          </a:solidFill>
        </p:spPr>
        <p:txBody>
          <a:bodyPr wrap="square" lIns="0" tIns="0" rIns="0" bIns="0" rtlCol="0"/>
          <a:lstStyle/>
          <a:p>
            <a:endParaRPr/>
          </a:p>
        </p:txBody>
      </p:sp>
      <p:pic>
        <p:nvPicPr>
          <p:cNvPr id="5122" name="Picture 2">
            <a:extLst>
              <a:ext uri="{FF2B5EF4-FFF2-40B4-BE49-F238E27FC236}">
                <a16:creationId xmlns:a16="http://schemas.microsoft.com/office/drawing/2014/main" id="{EF7542D3-044F-4E5A-96A0-13ECBF8242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390231" y="0"/>
            <a:ext cx="1895475" cy="24098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TotalTime>
  <Words>755</Words>
  <Application>Microsoft Office PowerPoint</Application>
  <PresentationFormat>Custom</PresentationFormat>
  <Paragraphs>52</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Cambria</vt:lpstr>
      <vt:lpstr>Tahoma</vt:lpstr>
      <vt:lpstr>Times New Roman</vt:lpstr>
      <vt:lpstr>Trebuchet MS</vt:lpstr>
      <vt:lpstr>Office Theme</vt:lpstr>
      <vt:lpstr>Uniting for Progress: ffioving Beyond Tribal Politics for a Stronger Kenya   C025-01-1869/2020 GATHIMA STEPHEN MBURU</vt:lpstr>
      <vt:lpstr>Introduction  to Unity</vt:lpstr>
      <vt:lpstr>Understanding Tribal Politics</vt:lpstr>
      <vt:lpstr>The Importance of Unity</vt:lpstr>
      <vt:lpstr>Strategies for Collaboration</vt:lpstr>
      <vt:lpstr>Success  Stories</vt:lpstr>
      <vt:lpstr>Conclusion: A Uni ied Future</vt:lpstr>
      <vt:lpstr>Conclusion: A Uni ied Future</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Uniting for Progress: ffioving Beyond Tribal Politics for a Stronger Kenya</dc:title>
  <dc:creator>purpleworld tutors</dc:creator>
  <cp:lastModifiedBy>Wesley Mentor</cp:lastModifiedBy>
  <cp:revision>3</cp:revision>
  <dcterms:created xsi:type="dcterms:W3CDTF">2024-08-08T09:32:31Z</dcterms:created>
  <dcterms:modified xsi:type="dcterms:W3CDTF">2024-08-08T09:57:15Z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2024-08-08T00:00:00Z</vt:filetime>
  </property>
  <property fmtid="{D5CDD505-2E9C-101B-9397-08002B2CF9AE}" pid="3" name="Creator">
    <vt:lpwstr>Chromium</vt:lpwstr>
  </property>
  <property fmtid="{D5CDD505-2E9C-101B-9397-08002B2CF9AE}" pid="4" name="LastSaved">
    <vt:filetime>2024-08-08T00:00:00Z</vt:filetime>
  </property>
</Properties>
</file>